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0"/>
  </p:notesMasterIdLst>
  <p:sldIdLst>
    <p:sldId id="277" r:id="rId2"/>
    <p:sldId id="699" r:id="rId3"/>
    <p:sldId id="700" r:id="rId4"/>
    <p:sldId id="701" r:id="rId5"/>
    <p:sldId id="716" r:id="rId6"/>
    <p:sldId id="643" r:id="rId7"/>
    <p:sldId id="642" r:id="rId8"/>
    <p:sldId id="703" r:id="rId9"/>
    <p:sldId id="681" r:id="rId10"/>
    <p:sldId id="704" r:id="rId11"/>
    <p:sldId id="705" r:id="rId12"/>
    <p:sldId id="706" r:id="rId13"/>
    <p:sldId id="707" r:id="rId14"/>
    <p:sldId id="708" r:id="rId15"/>
    <p:sldId id="709" r:id="rId16"/>
    <p:sldId id="652" r:id="rId17"/>
    <p:sldId id="649" r:id="rId18"/>
    <p:sldId id="665" r:id="rId19"/>
    <p:sldId id="686" r:id="rId20"/>
    <p:sldId id="687" r:id="rId21"/>
    <p:sldId id="689" r:id="rId22"/>
    <p:sldId id="690" r:id="rId23"/>
    <p:sldId id="674" r:id="rId24"/>
    <p:sldId id="675" r:id="rId25"/>
    <p:sldId id="662" r:id="rId26"/>
    <p:sldId id="663" r:id="rId27"/>
    <p:sldId id="710" r:id="rId28"/>
    <p:sldId id="664" r:id="rId29"/>
    <p:sldId id="647" r:id="rId30"/>
    <p:sldId id="682" r:id="rId31"/>
    <p:sldId id="711" r:id="rId32"/>
    <p:sldId id="656" r:id="rId33"/>
    <p:sldId id="658" r:id="rId34"/>
    <p:sldId id="712" r:id="rId35"/>
    <p:sldId id="713" r:id="rId36"/>
    <p:sldId id="714" r:id="rId37"/>
    <p:sldId id="715" r:id="rId38"/>
    <p:sldId id="61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B22"/>
    <a:srgbClr val="1C721C"/>
    <a:srgbClr val="155715"/>
    <a:srgbClr val="1F7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07" autoAdjust="0"/>
    <p:restoredTop sz="73729" autoAdjust="0"/>
  </p:normalViewPr>
  <p:slideViewPr>
    <p:cSldViewPr snapToGrid="0">
      <p:cViewPr varScale="1">
        <p:scale>
          <a:sx n="78" d="100"/>
          <a:sy n="78" d="100"/>
        </p:scale>
        <p:origin x="2172" y="10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3/6/2024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468E2D-EFB9-4AD3-BCB1-EC1F9CDD038B}" type="slidenum">
              <a:rPr lang="en-US" smtClean="0"/>
              <a:t>1</a:t>
            </a:fld>
            <a:endParaRPr lang="en-US"/>
          </a:p>
        </p:txBody>
      </p:sp>
    </p:spTree>
    <p:extLst>
      <p:ext uri="{BB962C8B-B14F-4D97-AF65-F5344CB8AC3E}">
        <p14:creationId xmlns:p14="http://schemas.microsoft.com/office/powerpoint/2010/main" val="1534002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26</a:t>
            </a:fld>
            <a:endParaRPr lang="en-US"/>
          </a:p>
        </p:txBody>
      </p:sp>
    </p:spTree>
    <p:extLst>
      <p:ext uri="{BB962C8B-B14F-4D97-AF65-F5344CB8AC3E}">
        <p14:creationId xmlns:p14="http://schemas.microsoft.com/office/powerpoint/2010/main" val="3634558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28</a:t>
            </a:fld>
            <a:endParaRPr lang="en-US"/>
          </a:p>
        </p:txBody>
      </p:sp>
    </p:spTree>
    <p:extLst>
      <p:ext uri="{BB962C8B-B14F-4D97-AF65-F5344CB8AC3E}">
        <p14:creationId xmlns:p14="http://schemas.microsoft.com/office/powerpoint/2010/main" val="3560638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468E2D-EFB9-4AD3-BCB1-EC1F9CDD038B}" type="slidenum">
              <a:rPr lang="en-US" smtClean="0"/>
              <a:t>32</a:t>
            </a:fld>
            <a:endParaRPr lang="en-US"/>
          </a:p>
        </p:txBody>
      </p:sp>
    </p:spTree>
    <p:extLst>
      <p:ext uri="{BB962C8B-B14F-4D97-AF65-F5344CB8AC3E}">
        <p14:creationId xmlns:p14="http://schemas.microsoft.com/office/powerpoint/2010/main" val="3114183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17</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18</a:t>
            </a:fld>
            <a:endParaRPr lang="en-US"/>
          </a:p>
        </p:txBody>
      </p:sp>
    </p:spTree>
    <p:extLst>
      <p:ext uri="{BB962C8B-B14F-4D97-AF65-F5344CB8AC3E}">
        <p14:creationId xmlns:p14="http://schemas.microsoft.com/office/powerpoint/2010/main" val="314869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19</a:t>
            </a:fld>
            <a:endParaRPr lang="en-US"/>
          </a:p>
        </p:txBody>
      </p:sp>
    </p:spTree>
    <p:extLst>
      <p:ext uri="{BB962C8B-B14F-4D97-AF65-F5344CB8AC3E}">
        <p14:creationId xmlns:p14="http://schemas.microsoft.com/office/powerpoint/2010/main" val="3866078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2760338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21</a:t>
            </a:fld>
            <a:endParaRPr lang="en-US"/>
          </a:p>
        </p:txBody>
      </p:sp>
    </p:spTree>
    <p:extLst>
      <p:ext uri="{BB962C8B-B14F-4D97-AF65-F5344CB8AC3E}">
        <p14:creationId xmlns:p14="http://schemas.microsoft.com/office/powerpoint/2010/main" val="219908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22</a:t>
            </a:fld>
            <a:endParaRPr lang="en-US"/>
          </a:p>
        </p:txBody>
      </p:sp>
    </p:spTree>
    <p:extLst>
      <p:ext uri="{BB962C8B-B14F-4D97-AF65-F5344CB8AC3E}">
        <p14:creationId xmlns:p14="http://schemas.microsoft.com/office/powerpoint/2010/main" val="1791825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23</a:t>
            </a:fld>
            <a:endParaRPr lang="en-US"/>
          </a:p>
        </p:txBody>
      </p:sp>
    </p:spTree>
    <p:extLst>
      <p:ext uri="{BB962C8B-B14F-4D97-AF65-F5344CB8AC3E}">
        <p14:creationId xmlns:p14="http://schemas.microsoft.com/office/powerpoint/2010/main" val="2867389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24</a:t>
            </a:fld>
            <a:endParaRPr lang="en-US"/>
          </a:p>
        </p:txBody>
      </p:sp>
    </p:spTree>
    <p:extLst>
      <p:ext uri="{BB962C8B-B14F-4D97-AF65-F5344CB8AC3E}">
        <p14:creationId xmlns:p14="http://schemas.microsoft.com/office/powerpoint/2010/main" val="4038908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9E77A5-87F0-4075-A51B-04AA668BC1BF}"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C095E-45D6-4D64-90BE-29664E8993B9}"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C716D4-C0D5-4475-8487-3D0699FA338F}"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E0E8A4-28AC-40B3-8265-714402ECE447}"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0F6790-28A6-43E5-8363-41D911D57E77}"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B4B8E6-BCFE-460F-BFB9-1FFC1D4DF28C}"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002B97-5E20-4B54-8CEE-39C47E884DC3}"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AF0D8D-7E00-4497-8D86-44B04B940A9E}"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057752-C450-4D05-94E0-D6B1A45109AA}"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B914FA-D249-421B-ABDF-F6E46F80449B}"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E27342-0359-4077-8A07-EB33210F6F15}" type="datetime1">
              <a:rPr lang="en-US" smtClean="0"/>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11405"/>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75354E-6C99-478A-8109-1EEC8C03446D}" type="datetime1">
              <a:rPr lang="en-US" smtClean="0"/>
              <a:t>3/6/2024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9FE88D-E9D2-490C-BD0E-D627ABA26674}" type="datetime1">
              <a:rPr lang="en-US" smtClean="0"/>
              <a:t>3/6/2024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6EAD6C-E921-43C8-AA11-C2D5E9CC9354}" type="datetime1">
              <a:rPr lang="en-US" smtClean="0"/>
              <a:t>3/6/2024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F5C451-D220-4920-8A76-DB932FD4EE42}" type="datetime1">
              <a:rPr lang="en-US" smtClean="0"/>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A79423-E885-4059-84F8-858D4806DCFF}" type="datetime1">
              <a:rPr lang="en-US" smtClean="0"/>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24D63FF-95CC-4D79-9837-41F82E47A435}" type="datetime1">
              <a:rPr lang="en-US" smtClean="0"/>
              <a:t>3/6/2024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nirfaster/NIRFASTer"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rfaster/NIRFASTer" TargetMode="External"/><Relationship Id="rId2" Type="http://schemas.openxmlformats.org/officeDocument/2006/relationships/hyperlink" Target="https://www.nitrc.org/projects/neurodo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2" Type="http://schemas.openxmlformats.org/officeDocument/2006/relationships/hyperlink" Target="mailto:neurodot-support@wustl.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nirfaster/NIRFASTer"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1431193"/>
          </a:xfrm>
        </p:spPr>
        <p:txBody>
          <a:bodyPr>
            <a:noAutofit/>
          </a:bodyPr>
          <a:lstStyle/>
          <a:p>
            <a:r>
              <a:rPr lang="en-US" sz="4000" i="1" dirty="0"/>
              <a:t>Tutorial:</a:t>
            </a:r>
          </a:p>
          <a:p>
            <a:r>
              <a:rPr lang="en-US" sz="4000" i="1" dirty="0"/>
              <a:t>Generating a Light Model</a:t>
            </a:r>
          </a:p>
          <a:p>
            <a:r>
              <a:rPr lang="en-US" sz="4000" i="1" dirty="0"/>
              <a:t>32x32 Full Head Pad </a:t>
            </a:r>
          </a:p>
          <a:p>
            <a:r>
              <a:rPr lang="en-US" sz="4000" i="1" dirty="0"/>
              <a:t>with Hummingbird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id="{24F282AD-9AEA-42C1-C1AE-063ACA53CCE0}"/>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Running the script – Author’s Note</a:t>
            </a: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963854"/>
            <a:ext cx="5940992" cy="5883662"/>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How the author runs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Highlight and execute each chunk of code</a:t>
            </a:r>
          </a:p>
          <a:p>
            <a:pPr marL="800100" lvl="1" indent="-342900" defTabSz="4572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Ex: highlight lines 64-69 </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right click </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hit “Evaluate Selection”</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a:t>
            </a: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ternate way of running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For each section (beige) hit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ctrl+enter</a:t>
            </a: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This isn’t how the author does it, but it will still work</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Note: DO NOT HIT THE GREEN “RUN” BUTTON to run this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MATLAB versions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Optimal version: MATLAB 2020b</a:t>
            </a:r>
          </a:p>
          <a:p>
            <a:pPr marL="1257300" marR="0" lvl="2"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The version that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AlignMe</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was developed in</a:t>
            </a:r>
            <a:endPar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 version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NIRFASTer</a:t>
            </a:r>
            <a:r>
              <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the newest release of NIRFAST</a:t>
            </a:r>
          </a:p>
          <a:p>
            <a:pPr marL="800100" lvl="1" indent="-342900" defTabSz="457200">
              <a:spcBef>
                <a:spcPts val="1000"/>
              </a:spcBef>
              <a:buClr>
                <a:srgbClr val="90C226"/>
              </a:buClr>
              <a:buSzPct val="80000"/>
              <a:buFont typeface="Wingdings 3" charset="2"/>
              <a:buChar char=""/>
              <a:defRPr/>
            </a:pPr>
            <a:r>
              <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Found here</a:t>
            </a: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r>
              <a:rPr kumimoji="0" lang="en-US" sz="1600" b="0" i="0" u="none" strike="noStrike" kern="1200" cap="none" spc="0" normalizeH="0" baseline="0" noProof="0" dirty="0">
                <a:ln>
                  <a:noFill/>
                </a:ln>
                <a:solidFill>
                  <a:prstClr val="white"/>
                </a:solidFill>
                <a:effectLst/>
                <a:uLnTx/>
                <a:uFillTx/>
                <a:latin typeface="Slack-Lato"/>
                <a:ea typeface="+mn-ea"/>
                <a:cs typeface="+mn-cs"/>
                <a:hlinkClick r:id="rId2"/>
              </a:rPr>
              <a:t>https://github.com/nirfaster/NIRFASTer</a:t>
            </a: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sz="2000" dirty="0">
              <a:solidFill>
                <a:prstClr val="white">
                  <a:lumMod val="75000"/>
                  <a:lumOff val="25000"/>
                </a:prstClr>
              </a:solidFill>
              <a:latin typeface="Trebuchet MS" panose="020B0603020202020204"/>
            </a:endParaRPr>
          </a:p>
        </p:txBody>
      </p:sp>
      <p:pic>
        <p:nvPicPr>
          <p:cNvPr id="2" name="Picture 1"/>
          <p:cNvPicPr>
            <a:picLocks noChangeAspect="1"/>
          </p:cNvPicPr>
          <p:nvPr/>
        </p:nvPicPr>
        <p:blipFill>
          <a:blip r:embed="rId3"/>
          <a:stretch>
            <a:fillRect/>
          </a:stretch>
        </p:blipFill>
        <p:spPr>
          <a:xfrm>
            <a:off x="6812449" y="2057400"/>
            <a:ext cx="5379551" cy="4004865"/>
          </a:xfrm>
          <a:prstGeom prst="rect">
            <a:avLst/>
          </a:prstGeom>
        </p:spPr>
      </p:pic>
      <p:sp>
        <p:nvSpPr>
          <p:cNvPr id="3" name="Left Brace 2"/>
          <p:cNvSpPr/>
          <p:nvPr/>
        </p:nvSpPr>
        <p:spPr>
          <a:xfrm>
            <a:off x="6460193" y="2057401"/>
            <a:ext cx="435706" cy="2308412"/>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TextBox 5"/>
          <p:cNvSpPr txBox="1"/>
          <p:nvPr/>
        </p:nvSpPr>
        <p:spPr>
          <a:xfrm>
            <a:off x="5770638" y="2495550"/>
            <a:ext cx="8114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Example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section</a:t>
            </a:r>
          </a:p>
        </p:txBody>
      </p:sp>
      <p:sp>
        <p:nvSpPr>
          <p:cNvPr id="4" name="Slide Number Placeholder 3">
            <a:extLst>
              <a:ext uri="{FF2B5EF4-FFF2-40B4-BE49-F238E27FC236}">
                <a16:creationId xmlns:a16="http://schemas.microsoft.com/office/drawing/2014/main" id="{599B29CF-B339-BF83-9D34-D6A8AAD631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760465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In Script</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add the required toolboxes to your path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Some parameters for visualizations made in the script are set up here as well</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sp>
        <p:nvSpPr>
          <p:cNvPr id="2" name="Slide Number Placeholder 1">
            <a:extLst>
              <a:ext uri="{FF2B5EF4-FFF2-40B4-BE49-F238E27FC236}">
                <a16:creationId xmlns:a16="http://schemas.microsoft.com/office/drawing/2014/main" id="{B7A05167-525A-0563-C578-C9F3767DDE8D}"/>
              </a:ext>
            </a:extLst>
          </p:cNvPr>
          <p:cNvSpPr>
            <a:spLocks noGrp="1"/>
          </p:cNvSpPr>
          <p:nvPr>
            <p:ph type="sldNum" sz="quarter" idx="12"/>
          </p:nvPr>
        </p:nvSpPr>
        <p:spPr/>
        <p:txBody>
          <a:bodyPr/>
          <a:lstStyle/>
          <a:p>
            <a:fld id="{A6EA515B-EB3D-473C-ADE9-FD8348C61D57}" type="slidenum">
              <a:rPr lang="en-US" smtClean="0"/>
              <a:t>11</a:t>
            </a:fld>
            <a:endParaRPr lang="en-US"/>
          </a:p>
        </p:txBody>
      </p:sp>
      <p:pic>
        <p:nvPicPr>
          <p:cNvPr id="5" name="Picture 4"/>
          <p:cNvPicPr>
            <a:picLocks noChangeAspect="1"/>
          </p:cNvPicPr>
          <p:nvPr/>
        </p:nvPicPr>
        <p:blipFill>
          <a:blip r:embed="rId2"/>
          <a:stretch>
            <a:fillRect/>
          </a:stretch>
        </p:blipFill>
        <p:spPr>
          <a:xfrm>
            <a:off x="1817594" y="3317967"/>
            <a:ext cx="7497698" cy="2535986"/>
          </a:xfrm>
          <a:prstGeom prst="rect">
            <a:avLst/>
          </a:prstGeom>
        </p:spPr>
      </p:pic>
    </p:spTree>
    <p:extLst>
      <p:ext uri="{BB962C8B-B14F-4D97-AF65-F5344CB8AC3E}">
        <p14:creationId xmlns:p14="http://schemas.microsoft.com/office/powerpoint/2010/main" val="1810437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Load a Segmented volume and visualize</a:t>
            </a:r>
          </a:p>
        </p:txBody>
      </p:sp>
      <p:sp>
        <p:nvSpPr>
          <p:cNvPr id="8" name="Rectangle 7"/>
          <p:cNvSpPr/>
          <p:nvPr/>
        </p:nvSpPr>
        <p:spPr>
          <a:xfrm>
            <a:off x="57665" y="2174664"/>
            <a:ext cx="8714195" cy="954107"/>
          </a:xfrm>
          <a:prstGeom prst="rect">
            <a:avLst/>
          </a:prstGeom>
        </p:spPr>
        <p:txBody>
          <a:bodyPr wrap="square">
            <a:spAutoFit/>
          </a:bodyPr>
          <a:lstStyle/>
          <a:p>
            <a:endParaRPr lang="en-US" sz="1200" b="1" dirty="0">
              <a:solidFill>
                <a:schemeClr val="accent2"/>
              </a:solidFill>
              <a:latin typeface="Courier New" panose="02070309020205020404" pitchFamily="49" charset="0"/>
              <a:cs typeface="Courier New" panose="02070309020205020404" pitchFamily="49" charset="0"/>
            </a:endParaRPr>
          </a:p>
          <a:p>
            <a:endParaRPr lang="en-US" sz="1200" b="1" dirty="0">
              <a:solidFill>
                <a:schemeClr val="accent2"/>
              </a:solidFill>
              <a:latin typeface="Courier New" panose="02070309020205020404" pitchFamily="49" charset="0"/>
              <a:cs typeface="Courier New" panose="02070309020205020404" pitchFamily="49" charset="0"/>
            </a:endParaRPr>
          </a:p>
          <a:p>
            <a:r>
              <a:rPr lang="en-US" sz="1600" dirty="0">
                <a:latin typeface="Arial" panose="020B0604020202020204" pitchFamily="34" charset="0"/>
                <a:cs typeface="Arial" panose="020B0604020202020204" pitchFamily="34" charset="0"/>
              </a:rPr>
              <a:t>Note that </a:t>
            </a:r>
            <a:r>
              <a:rPr lang="en-US" sz="1600" dirty="0" err="1">
                <a:latin typeface="Arial" panose="020B0604020202020204" pitchFamily="34" charset="0"/>
                <a:cs typeface="Arial" panose="020B0604020202020204" pitchFamily="34" charset="0"/>
              </a:rPr>
              <a:t>PlotSlices.m</a:t>
            </a:r>
            <a:r>
              <a:rPr lang="en-US" sz="1600" dirty="0">
                <a:latin typeface="Arial" panose="020B0604020202020204" pitchFamily="34" charset="0"/>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sp>
        <p:nvSpPr>
          <p:cNvPr id="11" name="Rectangle 10"/>
          <p:cNvSpPr/>
          <p:nvPr/>
        </p:nvSpPr>
        <p:spPr>
          <a:xfrm>
            <a:off x="9539415" y="3940409"/>
            <a:ext cx="1762021" cy="1954381"/>
          </a:xfrm>
          <a:prstGeom prst="rect">
            <a:avLst/>
          </a:prstGeom>
        </p:spPr>
        <p:txBody>
          <a:bodyPr wrap="none">
            <a:spAutoFit/>
          </a:bodyPr>
          <a:lstStyle/>
          <a:p>
            <a:pPr>
              <a:spcBef>
                <a:spcPts val="600"/>
              </a:spcBef>
            </a:pPr>
            <a:r>
              <a:rPr lang="en-US" sz="1600" b="1" dirty="0">
                <a:latin typeface="Arial" panose="020B0604020202020204" pitchFamily="34" charset="0"/>
                <a:cs typeface="Arial" panose="020B0604020202020204" pitchFamily="34" charset="0"/>
              </a:rPr>
              <a:t>5 – Scalp</a:t>
            </a:r>
          </a:p>
          <a:p>
            <a:pPr>
              <a:spcBef>
                <a:spcPts val="600"/>
              </a:spcBef>
            </a:pPr>
            <a:r>
              <a:rPr lang="en-US" sz="1600" b="1" dirty="0">
                <a:latin typeface="Arial" panose="020B0604020202020204" pitchFamily="34" charset="0"/>
                <a:cs typeface="Arial" panose="020B0604020202020204" pitchFamily="34" charset="0"/>
              </a:rPr>
              <a:t>4 – Skull</a:t>
            </a:r>
          </a:p>
          <a:p>
            <a:pPr>
              <a:spcBef>
                <a:spcPts val="600"/>
              </a:spcBef>
            </a:pPr>
            <a:r>
              <a:rPr lang="en-US" sz="1600" b="1" dirty="0">
                <a:latin typeface="Arial" panose="020B0604020202020204" pitchFamily="34" charset="0"/>
                <a:cs typeface="Arial" panose="020B0604020202020204" pitchFamily="34" charset="0"/>
              </a:rPr>
              <a:t>3 – Gray Matter</a:t>
            </a:r>
          </a:p>
          <a:p>
            <a:pPr>
              <a:spcBef>
                <a:spcPts val="600"/>
              </a:spcBef>
            </a:pPr>
            <a:r>
              <a:rPr lang="en-US" sz="1600" b="1" dirty="0">
                <a:latin typeface="Arial" panose="020B0604020202020204" pitchFamily="34" charset="0"/>
                <a:cs typeface="Arial" panose="020B0604020202020204" pitchFamily="34" charset="0"/>
              </a:rPr>
              <a:t>2 – White Matter</a:t>
            </a:r>
          </a:p>
          <a:p>
            <a:pPr>
              <a:spcBef>
                <a:spcPts val="600"/>
              </a:spcBef>
            </a:pPr>
            <a:r>
              <a:rPr lang="en-US" sz="1600" b="1" dirty="0">
                <a:latin typeface="Arial" panose="020B0604020202020204" pitchFamily="34" charset="0"/>
                <a:cs typeface="Arial" panose="020B0604020202020204" pitchFamily="34" charset="0"/>
              </a:rPr>
              <a:t>1 – CSF</a:t>
            </a:r>
          </a:p>
          <a:p>
            <a:pPr>
              <a:spcBef>
                <a:spcPts val="600"/>
              </a:spcBef>
            </a:pPr>
            <a:r>
              <a:rPr lang="en-US" sz="1600" b="1" dirty="0">
                <a:latin typeface="Arial" panose="020B0604020202020204" pitchFamily="34" charset="0"/>
                <a:cs typeface="Arial" panose="020B0604020202020204" pitchFamily="34" charset="0"/>
              </a:rPr>
              <a:t>0 - Background</a:t>
            </a:r>
            <a:endParaRPr lang="en-US"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2" name="Slide Number Placeholder 1">
            <a:extLst>
              <a:ext uri="{FF2B5EF4-FFF2-40B4-BE49-F238E27FC236}">
                <a16:creationId xmlns:a16="http://schemas.microsoft.com/office/drawing/2014/main" id="{AF36AFAD-D43B-B12A-58DB-94CB63001D88}"/>
              </a:ext>
            </a:extLst>
          </p:cNvPr>
          <p:cNvSpPr>
            <a:spLocks noGrp="1"/>
          </p:cNvSpPr>
          <p:nvPr>
            <p:ph type="sldNum" sz="quarter" idx="12"/>
          </p:nvPr>
        </p:nvSpPr>
        <p:spPr/>
        <p:txBody>
          <a:bodyPr/>
          <a:lstStyle/>
          <a:p>
            <a:fld id="{A6EA515B-EB3D-473C-ADE9-FD8348C61D57}" type="slidenum">
              <a:rPr lang="en-US" smtClean="0"/>
              <a:t>12</a:t>
            </a:fld>
            <a:endParaRPr lang="en-US"/>
          </a:p>
        </p:txBody>
      </p:sp>
      <p:pic>
        <p:nvPicPr>
          <p:cNvPr id="3" name="Picture 2"/>
          <p:cNvPicPr>
            <a:picLocks noChangeAspect="1"/>
          </p:cNvPicPr>
          <p:nvPr/>
        </p:nvPicPr>
        <p:blipFill>
          <a:blip r:embed="rId3"/>
          <a:stretch>
            <a:fillRect/>
          </a:stretch>
        </p:blipFill>
        <p:spPr>
          <a:xfrm>
            <a:off x="826110" y="1119512"/>
            <a:ext cx="7945750" cy="955018"/>
          </a:xfrm>
          <a:prstGeom prst="rect">
            <a:avLst/>
          </a:prstGeom>
        </p:spPr>
      </p:pic>
    </p:spTree>
    <p:extLst>
      <p:ext uri="{BB962C8B-B14F-4D97-AF65-F5344CB8AC3E}">
        <p14:creationId xmlns:p14="http://schemas.microsoft.com/office/powerpoint/2010/main" val="334788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low-density mesh and visualize</a:t>
            </a:r>
          </a:p>
        </p:txBody>
      </p:sp>
      <p:sp>
        <p:nvSpPr>
          <p:cNvPr id="4" name="Rectangle 3"/>
          <p:cNvSpPr/>
          <p:nvPr/>
        </p:nvSpPr>
        <p:spPr>
          <a:xfrm>
            <a:off x="148281" y="1034733"/>
            <a:ext cx="7287768" cy="1200329"/>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The low-density mesh will be used to efficiently align the optical array to its position on the head.</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sp>
        <p:nvSpPr>
          <p:cNvPr id="34" name="Rectangle 33"/>
          <p:cNvSpPr/>
          <p:nvPr/>
        </p:nvSpPr>
        <p:spPr>
          <a:xfrm>
            <a:off x="8469106" y="4442528"/>
            <a:ext cx="3188693" cy="523220"/>
          </a:xfrm>
          <a:prstGeom prst="rect">
            <a:avLst/>
          </a:prstGeom>
        </p:spPr>
        <p:txBody>
          <a:bodyPr wrap="none">
            <a:spAutoFit/>
          </a:bodyPr>
          <a:lstStyle/>
          <a:p>
            <a:pPr lvl="0" algn="ctr">
              <a:defRPr/>
            </a:pPr>
            <a:r>
              <a:rPr lang="en-US" sz="1400" dirty="0">
                <a:solidFill>
                  <a:prstClr val="white"/>
                </a:solidFill>
              </a:rPr>
              <a:t>“coordinate space”</a:t>
            </a:r>
          </a:p>
          <a:p>
            <a:pPr lvl="0" algn="ctr">
              <a:defRPr/>
            </a:pPr>
            <a:r>
              <a:rPr lang="en-US" sz="1400" dirty="0">
                <a:solidFill>
                  <a:prstClr val="white"/>
                </a:solidFill>
              </a:rPr>
              <a:t>The origin is in the center of volume</a:t>
            </a:r>
          </a:p>
        </p:txBody>
      </p:sp>
      <p:sp>
        <p:nvSpPr>
          <p:cNvPr id="36" name="Rectangle 35"/>
          <p:cNvSpPr/>
          <p:nvPr/>
        </p:nvSpPr>
        <p:spPr>
          <a:xfrm>
            <a:off x="9436599" y="2214243"/>
            <a:ext cx="1229567" cy="307777"/>
          </a:xfrm>
          <a:prstGeom prst="rect">
            <a:avLst/>
          </a:prstGeom>
        </p:spPr>
        <p:txBody>
          <a:bodyPr wrap="none">
            <a:spAutoFit/>
          </a:bodyPr>
          <a:lstStyle/>
          <a:p>
            <a:pPr algn="ctr"/>
            <a:r>
              <a:rPr lang="en-US" sz="1400" dirty="0"/>
              <a:t>A view inside</a:t>
            </a:r>
          </a:p>
        </p:txBody>
      </p:sp>
      <p:pic>
        <p:nvPicPr>
          <p:cNvPr id="19" name="Picture 18">
            <a:extLst>
              <a:ext uri="{FF2B5EF4-FFF2-40B4-BE49-F238E27FC236}">
                <a16:creationId xmlns:a16="http://schemas.microsoft.com/office/drawing/2014/main" id="{4AD85BB6-7FBE-1F40-04D5-446B2443375E}"/>
              </a:ext>
            </a:extLst>
          </p:cNvPr>
          <p:cNvPicPr>
            <a:picLocks noChangeAspect="1"/>
          </p:cNvPicPr>
          <p:nvPr/>
        </p:nvPicPr>
        <p:blipFill>
          <a:blip r:embed="rId2"/>
          <a:stretch>
            <a:fillRect/>
          </a:stretch>
        </p:blipFill>
        <p:spPr>
          <a:xfrm>
            <a:off x="8826999" y="4965748"/>
            <a:ext cx="2472908" cy="1887122"/>
          </a:xfrm>
          <a:prstGeom prst="rect">
            <a:avLst/>
          </a:prstGeom>
        </p:spPr>
      </p:pic>
      <p:pic>
        <p:nvPicPr>
          <p:cNvPr id="20" name="Picture 19">
            <a:extLst>
              <a:ext uri="{FF2B5EF4-FFF2-40B4-BE49-F238E27FC236}">
                <a16:creationId xmlns:a16="http://schemas.microsoft.com/office/drawing/2014/main" id="{D1791D5A-D2CB-E295-51AB-9DDEF818038E}"/>
              </a:ext>
            </a:extLst>
          </p:cNvPr>
          <p:cNvPicPr>
            <a:picLocks noChangeAspect="1"/>
          </p:cNvPicPr>
          <p:nvPr/>
        </p:nvPicPr>
        <p:blipFill>
          <a:blip r:embed="rId3"/>
          <a:stretch>
            <a:fillRect/>
          </a:stretch>
        </p:blipFill>
        <p:spPr>
          <a:xfrm>
            <a:off x="9040415" y="2526650"/>
            <a:ext cx="2021936" cy="1915878"/>
          </a:xfrm>
          <a:prstGeom prst="rect">
            <a:avLst/>
          </a:prstGeom>
        </p:spPr>
      </p:pic>
      <p:sp>
        <p:nvSpPr>
          <p:cNvPr id="2" name="Slide Number Placeholder 1">
            <a:extLst>
              <a:ext uri="{FF2B5EF4-FFF2-40B4-BE49-F238E27FC236}">
                <a16:creationId xmlns:a16="http://schemas.microsoft.com/office/drawing/2014/main" id="{37CD9064-2459-7146-CC29-830234B5251F}"/>
              </a:ext>
            </a:extLst>
          </p:cNvPr>
          <p:cNvSpPr>
            <a:spLocks noGrp="1"/>
          </p:cNvSpPr>
          <p:nvPr>
            <p:ph type="sldNum" sz="quarter" idx="12"/>
          </p:nvPr>
        </p:nvSpPr>
        <p:spPr/>
        <p:txBody>
          <a:bodyPr/>
          <a:lstStyle/>
          <a:p>
            <a:fld id="{A6EA515B-EB3D-473C-ADE9-FD8348C61D57}" type="slidenum">
              <a:rPr lang="en-US" smtClean="0"/>
              <a:t>13</a:t>
            </a:fld>
            <a:endParaRPr lang="en-US"/>
          </a:p>
        </p:txBody>
      </p:sp>
      <p:pic>
        <p:nvPicPr>
          <p:cNvPr id="5" name="Picture 4"/>
          <p:cNvPicPr>
            <a:picLocks noChangeAspect="1"/>
          </p:cNvPicPr>
          <p:nvPr/>
        </p:nvPicPr>
        <p:blipFill>
          <a:blip r:embed="rId4"/>
          <a:stretch>
            <a:fillRect/>
          </a:stretch>
        </p:blipFill>
        <p:spPr>
          <a:xfrm>
            <a:off x="180428" y="1815982"/>
            <a:ext cx="7105650" cy="4933950"/>
          </a:xfrm>
          <a:prstGeom prst="rect">
            <a:avLst/>
          </a:prstGeom>
        </p:spPr>
      </p:pic>
    </p:spTree>
    <p:extLst>
      <p:ext uri="{BB962C8B-B14F-4D97-AF65-F5344CB8AC3E}">
        <p14:creationId xmlns:p14="http://schemas.microsoft.com/office/powerpoint/2010/main" val="2859903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60369" y="766348"/>
            <a:ext cx="9080735" cy="892552"/>
          </a:xfrm>
          <a:prstGeom prst="rect">
            <a:avLst/>
          </a:prstGeom>
        </p:spPr>
        <p:txBody>
          <a:bodyPr wrap="square">
            <a:spAutoFit/>
          </a:bodyPr>
          <a:lstStyle/>
          <a:p>
            <a:r>
              <a:rPr lang="en-US" b="1" dirty="0">
                <a:latin typeface="+mj-lt"/>
                <a:cs typeface="Arial" panose="020B0604020202020204" pitchFamily="34" charset="0"/>
              </a:rPr>
              <a:t>Load in a Pad file for a grid design of interest, here we use the AdultV24x28 array.</a:t>
            </a:r>
          </a:p>
          <a:p>
            <a:endParaRPr lang="en-US" sz="1600" b="1" dirty="0">
              <a:latin typeface="+mj-lt"/>
              <a:cs typeface="Courier New" panose="02070309020205020404" pitchFamily="49" charset="0"/>
            </a:endParaRPr>
          </a:p>
          <a:p>
            <a:r>
              <a:rPr lang="en-US" b="1" dirty="0">
                <a:latin typeface="+mj-lt"/>
                <a:cs typeface="Arial" panose="020B0604020202020204" pitchFamily="34" charset="0"/>
              </a:rPr>
              <a:t>Note: This Pad file is a starting point and may not align with the mesh right away. </a:t>
            </a:r>
          </a:p>
        </p:txBody>
      </p:sp>
      <p:sp>
        <p:nvSpPr>
          <p:cNvPr id="15" name="Rounded Rectangle 14"/>
          <p:cNvSpPr/>
          <p:nvPr/>
        </p:nvSpPr>
        <p:spPr>
          <a:xfrm>
            <a:off x="9740757" y="365125"/>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898174" y="788687"/>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718062" y="113810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898174" y="157083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718062" y="1910533"/>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898174" y="234326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718062" y="268295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pic>
        <p:nvPicPr>
          <p:cNvPr id="3" name="Picture 2">
            <a:extLst>
              <a:ext uri="{FF2B5EF4-FFF2-40B4-BE49-F238E27FC236}">
                <a16:creationId xmlns:a16="http://schemas.microsoft.com/office/drawing/2014/main" id="{FF02CD93-C81A-71B2-2F0C-324B891E2B01}"/>
              </a:ext>
            </a:extLst>
          </p:cNvPr>
          <p:cNvPicPr>
            <a:picLocks noChangeAspect="1"/>
          </p:cNvPicPr>
          <p:nvPr/>
        </p:nvPicPr>
        <p:blipFill>
          <a:blip r:embed="rId2"/>
          <a:stretch>
            <a:fillRect/>
          </a:stretch>
        </p:blipFill>
        <p:spPr>
          <a:xfrm>
            <a:off x="5188478" y="5025998"/>
            <a:ext cx="2200731" cy="1833943"/>
          </a:xfrm>
          <a:prstGeom prst="rect">
            <a:avLst/>
          </a:prstGeom>
        </p:spPr>
      </p:pic>
      <p:pic>
        <p:nvPicPr>
          <p:cNvPr id="9" name="Picture 8">
            <a:extLst>
              <a:ext uri="{FF2B5EF4-FFF2-40B4-BE49-F238E27FC236}">
                <a16:creationId xmlns:a16="http://schemas.microsoft.com/office/drawing/2014/main" id="{93AA3C34-FDB9-E1C9-54E1-F7C8D709DB1B}"/>
              </a:ext>
            </a:extLst>
          </p:cNvPr>
          <p:cNvPicPr>
            <a:picLocks noChangeAspect="1"/>
          </p:cNvPicPr>
          <p:nvPr/>
        </p:nvPicPr>
        <p:blipFill>
          <a:blip r:embed="rId3"/>
          <a:stretch>
            <a:fillRect/>
          </a:stretch>
        </p:blipFill>
        <p:spPr>
          <a:xfrm>
            <a:off x="8658225" y="3914775"/>
            <a:ext cx="3533775" cy="2943225"/>
          </a:xfrm>
          <a:prstGeom prst="rect">
            <a:avLst/>
          </a:prstGeom>
        </p:spPr>
      </p:pic>
      <p:cxnSp>
        <p:nvCxnSpPr>
          <p:cNvPr id="11" name="Straight Arrow Connector 10">
            <a:extLst>
              <a:ext uri="{FF2B5EF4-FFF2-40B4-BE49-F238E27FC236}">
                <a16:creationId xmlns:a16="http://schemas.microsoft.com/office/drawing/2014/main" id="{3D90D942-2A59-F7F0-8AA6-3B9E49549BD6}"/>
              </a:ext>
            </a:extLst>
          </p:cNvPr>
          <p:cNvCxnSpPr>
            <a:cxnSpLocks/>
          </p:cNvCxnSpPr>
          <p:nvPr/>
        </p:nvCxnSpPr>
        <p:spPr>
          <a:xfrm>
            <a:off x="8498541" y="1658900"/>
            <a:ext cx="902932" cy="2969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5F4D83A-814F-C5A2-DB88-136DD61B7A11}"/>
              </a:ext>
            </a:extLst>
          </p:cNvPr>
          <p:cNvSpPr txBox="1"/>
          <p:nvPr/>
        </p:nvSpPr>
        <p:spPr>
          <a:xfrm>
            <a:off x="782068" y="4892416"/>
            <a:ext cx="1151277" cy="307777"/>
          </a:xfrm>
          <a:prstGeom prst="rect">
            <a:avLst/>
          </a:prstGeom>
          <a:noFill/>
        </p:spPr>
        <p:txBody>
          <a:bodyPr wrap="none" rtlCol="0">
            <a:spAutoFit/>
          </a:bodyPr>
          <a:lstStyle/>
          <a:p>
            <a:r>
              <a:rPr lang="en-US" sz="1400" dirty="0">
                <a:solidFill>
                  <a:srgbClr val="228B22"/>
                </a:solidFill>
              </a:rPr>
              <a:t>2D positions</a:t>
            </a:r>
          </a:p>
        </p:txBody>
      </p:sp>
      <p:sp>
        <p:nvSpPr>
          <p:cNvPr id="19" name="TextBox 18">
            <a:extLst>
              <a:ext uri="{FF2B5EF4-FFF2-40B4-BE49-F238E27FC236}">
                <a16:creationId xmlns:a16="http://schemas.microsoft.com/office/drawing/2014/main" id="{68112802-93FD-4C00-BF23-D1A634EF9C38}"/>
              </a:ext>
            </a:extLst>
          </p:cNvPr>
          <p:cNvSpPr txBox="1"/>
          <p:nvPr/>
        </p:nvSpPr>
        <p:spPr>
          <a:xfrm>
            <a:off x="3832595" y="4892416"/>
            <a:ext cx="1151277" cy="307777"/>
          </a:xfrm>
          <a:prstGeom prst="rect">
            <a:avLst/>
          </a:prstGeom>
          <a:noFill/>
        </p:spPr>
        <p:txBody>
          <a:bodyPr wrap="none" rtlCol="0">
            <a:spAutoFit/>
          </a:bodyPr>
          <a:lstStyle/>
          <a:p>
            <a:r>
              <a:rPr lang="en-US" sz="1400" dirty="0">
                <a:solidFill>
                  <a:srgbClr val="228B22"/>
                </a:solidFill>
              </a:rPr>
              <a:t>3D positions</a:t>
            </a:r>
          </a:p>
        </p:txBody>
      </p:sp>
      <p:sp>
        <p:nvSpPr>
          <p:cNvPr id="2" name="Slide Number Placeholder 1">
            <a:extLst>
              <a:ext uri="{FF2B5EF4-FFF2-40B4-BE49-F238E27FC236}">
                <a16:creationId xmlns:a16="http://schemas.microsoft.com/office/drawing/2014/main" id="{2DD353CC-49F5-7A74-11E9-77BD29EF4F28}"/>
              </a:ext>
            </a:extLst>
          </p:cNvPr>
          <p:cNvSpPr>
            <a:spLocks noGrp="1"/>
          </p:cNvSpPr>
          <p:nvPr>
            <p:ph type="sldNum" sz="quarter" idx="12"/>
          </p:nvPr>
        </p:nvSpPr>
        <p:spPr/>
        <p:txBody>
          <a:bodyPr/>
          <a:lstStyle/>
          <a:p>
            <a:fld id="{A6EA515B-EB3D-473C-ADE9-FD8348C61D57}" type="slidenum">
              <a:rPr lang="en-US" smtClean="0"/>
              <a:t>14</a:t>
            </a:fld>
            <a:endParaRPr lang="en-US"/>
          </a:p>
        </p:txBody>
      </p:sp>
      <p:pic>
        <p:nvPicPr>
          <p:cNvPr id="7" name="Picture 6"/>
          <p:cNvPicPr>
            <a:picLocks noChangeAspect="1"/>
          </p:cNvPicPr>
          <p:nvPr/>
        </p:nvPicPr>
        <p:blipFill>
          <a:blip r:embed="rId4"/>
          <a:stretch>
            <a:fillRect/>
          </a:stretch>
        </p:blipFill>
        <p:spPr>
          <a:xfrm>
            <a:off x="1933345" y="5025998"/>
            <a:ext cx="1803106" cy="1832002"/>
          </a:xfrm>
          <a:prstGeom prst="rect">
            <a:avLst/>
          </a:prstGeom>
        </p:spPr>
      </p:pic>
      <p:pic>
        <p:nvPicPr>
          <p:cNvPr id="6" name="Picture 5"/>
          <p:cNvPicPr>
            <a:picLocks noChangeAspect="1"/>
          </p:cNvPicPr>
          <p:nvPr/>
        </p:nvPicPr>
        <p:blipFill>
          <a:blip r:embed="rId5"/>
          <a:stretch>
            <a:fillRect/>
          </a:stretch>
        </p:blipFill>
        <p:spPr>
          <a:xfrm>
            <a:off x="289880" y="1731304"/>
            <a:ext cx="5851586" cy="3161112"/>
          </a:xfrm>
          <a:prstGeom prst="rect">
            <a:avLst/>
          </a:prstGeom>
        </p:spPr>
      </p:pic>
    </p:spTree>
    <p:extLst>
      <p:ext uri="{BB962C8B-B14F-4D97-AF65-F5344CB8AC3E}">
        <p14:creationId xmlns:p14="http://schemas.microsoft.com/office/powerpoint/2010/main" val="2273239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33273"/>
            <a:ext cx="7044612"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Check Optode Separation against Nearest Neighbors</a:t>
            </a:r>
          </a:p>
        </p:txBody>
      </p:sp>
      <p:sp>
        <p:nvSpPr>
          <p:cNvPr id="15" name="Rounded Rectangle 14"/>
          <p:cNvSpPr/>
          <p:nvPr/>
        </p:nvSpPr>
        <p:spPr>
          <a:xfrm>
            <a:off x="9743543" y="365125"/>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900960" y="788687"/>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720848" y="113810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900960" y="157083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720848" y="1910533"/>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900960" y="234326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720848" y="268295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 name="Slide Number Placeholder 1">
            <a:extLst>
              <a:ext uri="{FF2B5EF4-FFF2-40B4-BE49-F238E27FC236}">
                <a16:creationId xmlns:a16="http://schemas.microsoft.com/office/drawing/2014/main" id="{2DD353CC-49F5-7A74-11E9-77BD29EF4F28}"/>
              </a:ext>
            </a:extLst>
          </p:cNvPr>
          <p:cNvSpPr>
            <a:spLocks noGrp="1"/>
          </p:cNvSpPr>
          <p:nvPr>
            <p:ph type="sldNum" sz="quarter" idx="12"/>
          </p:nvPr>
        </p:nvSpPr>
        <p:spPr/>
        <p:txBody>
          <a:bodyPr/>
          <a:lstStyle/>
          <a:p>
            <a:fld id="{A6EA515B-EB3D-473C-ADE9-FD8348C61D57}" type="slidenum">
              <a:rPr lang="en-US" smtClean="0"/>
              <a:t>15</a:t>
            </a:fld>
            <a:endParaRPr lang="en-US"/>
          </a:p>
        </p:txBody>
      </p:sp>
      <p:pic>
        <p:nvPicPr>
          <p:cNvPr id="7" name="Picture 6">
            <a:extLst>
              <a:ext uri="{FF2B5EF4-FFF2-40B4-BE49-F238E27FC236}">
                <a16:creationId xmlns:a16="http://schemas.microsoft.com/office/drawing/2014/main" id="{3EE26C38-98B5-0B71-263A-F1FE41B374D5}"/>
              </a:ext>
            </a:extLst>
          </p:cNvPr>
          <p:cNvPicPr>
            <a:picLocks noChangeAspect="1"/>
          </p:cNvPicPr>
          <p:nvPr/>
        </p:nvPicPr>
        <p:blipFill rotWithShape="1">
          <a:blip r:embed="rId2"/>
          <a:srcRect t="5280"/>
          <a:stretch/>
        </p:blipFill>
        <p:spPr>
          <a:xfrm>
            <a:off x="4601660" y="4805265"/>
            <a:ext cx="2704781" cy="2052735"/>
          </a:xfrm>
          <a:prstGeom prst="rect">
            <a:avLst/>
          </a:prstGeom>
        </p:spPr>
      </p:pic>
      <p:sp>
        <p:nvSpPr>
          <p:cNvPr id="8" name="TextBox 7">
            <a:extLst>
              <a:ext uri="{FF2B5EF4-FFF2-40B4-BE49-F238E27FC236}">
                <a16:creationId xmlns:a16="http://schemas.microsoft.com/office/drawing/2014/main" id="{9D0793F4-443A-B1AD-A8D8-48EF1B77BAB3}"/>
              </a:ext>
            </a:extLst>
          </p:cNvPr>
          <p:cNvSpPr txBox="1"/>
          <p:nvPr/>
        </p:nvSpPr>
        <p:spPr>
          <a:xfrm>
            <a:off x="2885439" y="5098758"/>
            <a:ext cx="1695061" cy="1569660"/>
          </a:xfrm>
          <a:prstGeom prst="rect">
            <a:avLst/>
          </a:prstGeom>
          <a:noFill/>
        </p:spPr>
        <p:txBody>
          <a:bodyPr wrap="square" rtlCol="0">
            <a:spAutoFit/>
          </a:bodyPr>
          <a:lstStyle/>
          <a:p>
            <a:r>
              <a:rPr lang="en-US" sz="1600" dirty="0"/>
              <a:t>See, there are measurements for NN3, 4, and 5. This is what we want to correct</a:t>
            </a:r>
          </a:p>
        </p:txBody>
      </p:sp>
      <p:cxnSp>
        <p:nvCxnSpPr>
          <p:cNvPr id="12" name="Straight Arrow Connector 11">
            <a:extLst>
              <a:ext uri="{FF2B5EF4-FFF2-40B4-BE49-F238E27FC236}">
                <a16:creationId xmlns:a16="http://schemas.microsoft.com/office/drawing/2014/main" id="{141FFA0D-88E2-A6D8-A17D-A690A2730328}"/>
              </a:ext>
            </a:extLst>
          </p:cNvPr>
          <p:cNvCxnSpPr>
            <a:cxnSpLocks/>
          </p:cNvCxnSpPr>
          <p:nvPr/>
        </p:nvCxnSpPr>
        <p:spPr>
          <a:xfrm>
            <a:off x="7306441" y="5831632"/>
            <a:ext cx="7277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DD9F849-97CB-66C3-7D80-9BDB6C88AE73}"/>
              </a:ext>
            </a:extLst>
          </p:cNvPr>
          <p:cNvPicPr>
            <a:picLocks noChangeAspect="1"/>
          </p:cNvPicPr>
          <p:nvPr/>
        </p:nvPicPr>
        <p:blipFill>
          <a:blip r:embed="rId3"/>
          <a:stretch>
            <a:fillRect/>
          </a:stretch>
        </p:blipFill>
        <p:spPr>
          <a:xfrm>
            <a:off x="8080753" y="4729857"/>
            <a:ext cx="2704781" cy="2132752"/>
          </a:xfrm>
          <a:prstGeom prst="rect">
            <a:avLst/>
          </a:prstGeom>
        </p:spPr>
      </p:pic>
      <p:sp>
        <p:nvSpPr>
          <p:cNvPr id="25" name="TextBox 24">
            <a:extLst>
              <a:ext uri="{FF2B5EF4-FFF2-40B4-BE49-F238E27FC236}">
                <a16:creationId xmlns:a16="http://schemas.microsoft.com/office/drawing/2014/main" id="{EC0599EE-4005-5D92-7D19-4A1FCBFB1E14}"/>
              </a:ext>
            </a:extLst>
          </p:cNvPr>
          <p:cNvSpPr txBox="1"/>
          <p:nvPr/>
        </p:nvSpPr>
        <p:spPr>
          <a:xfrm>
            <a:off x="5156395" y="4497488"/>
            <a:ext cx="1595309" cy="307777"/>
          </a:xfrm>
          <a:prstGeom prst="rect">
            <a:avLst/>
          </a:prstGeom>
          <a:noFill/>
        </p:spPr>
        <p:txBody>
          <a:bodyPr wrap="none" rtlCol="0">
            <a:spAutoFit/>
          </a:bodyPr>
          <a:lstStyle/>
          <a:p>
            <a:r>
              <a:rPr lang="en-US" sz="1400" dirty="0"/>
              <a:t>Before correction</a:t>
            </a:r>
          </a:p>
        </p:txBody>
      </p:sp>
      <p:sp>
        <p:nvSpPr>
          <p:cNvPr id="28" name="TextBox 27">
            <a:extLst>
              <a:ext uri="{FF2B5EF4-FFF2-40B4-BE49-F238E27FC236}">
                <a16:creationId xmlns:a16="http://schemas.microsoft.com/office/drawing/2014/main" id="{E2592F37-F5A3-3F9D-FC60-3C62CA1A00E3}"/>
              </a:ext>
            </a:extLst>
          </p:cNvPr>
          <p:cNvSpPr txBox="1"/>
          <p:nvPr/>
        </p:nvSpPr>
        <p:spPr>
          <a:xfrm>
            <a:off x="8685182" y="4422079"/>
            <a:ext cx="1495922" cy="307777"/>
          </a:xfrm>
          <a:prstGeom prst="rect">
            <a:avLst/>
          </a:prstGeom>
          <a:noFill/>
        </p:spPr>
        <p:txBody>
          <a:bodyPr wrap="none" rtlCol="0">
            <a:spAutoFit/>
          </a:bodyPr>
          <a:lstStyle/>
          <a:p>
            <a:r>
              <a:rPr lang="en-US" sz="1400" dirty="0"/>
              <a:t>After Correction</a:t>
            </a:r>
          </a:p>
        </p:txBody>
      </p:sp>
      <p:sp>
        <p:nvSpPr>
          <p:cNvPr id="30" name="TextBox 29">
            <a:extLst>
              <a:ext uri="{FF2B5EF4-FFF2-40B4-BE49-F238E27FC236}">
                <a16:creationId xmlns:a16="http://schemas.microsoft.com/office/drawing/2014/main" id="{996C0F34-47D5-C684-ACEE-9DFC37522179}"/>
              </a:ext>
            </a:extLst>
          </p:cNvPr>
          <p:cNvSpPr txBox="1"/>
          <p:nvPr/>
        </p:nvSpPr>
        <p:spPr>
          <a:xfrm>
            <a:off x="10832058" y="5098758"/>
            <a:ext cx="1291041" cy="830997"/>
          </a:xfrm>
          <a:prstGeom prst="rect">
            <a:avLst/>
          </a:prstGeom>
          <a:noFill/>
        </p:spPr>
        <p:txBody>
          <a:bodyPr wrap="square" rtlCol="0">
            <a:spAutoFit/>
          </a:bodyPr>
          <a:lstStyle/>
          <a:p>
            <a:r>
              <a:rPr lang="en-US" sz="1600" dirty="0"/>
              <a:t>Now, only NN1 and NN2 remain</a:t>
            </a:r>
          </a:p>
        </p:txBody>
      </p:sp>
      <p:sp>
        <p:nvSpPr>
          <p:cNvPr id="31" name="TextBox 30">
            <a:extLst>
              <a:ext uri="{FF2B5EF4-FFF2-40B4-BE49-F238E27FC236}">
                <a16:creationId xmlns:a16="http://schemas.microsoft.com/office/drawing/2014/main" id="{C2B1B102-DC9F-C4BC-01C3-87B542F4C06E}"/>
              </a:ext>
            </a:extLst>
          </p:cNvPr>
          <p:cNvSpPr txBox="1"/>
          <p:nvPr/>
        </p:nvSpPr>
        <p:spPr>
          <a:xfrm>
            <a:off x="-41523" y="5380672"/>
            <a:ext cx="2152650" cy="1477328"/>
          </a:xfrm>
          <a:prstGeom prst="rect">
            <a:avLst/>
          </a:prstGeom>
          <a:noFill/>
        </p:spPr>
        <p:txBody>
          <a:bodyPr wrap="square" rtlCol="0">
            <a:spAutoFit/>
          </a:bodyPr>
          <a:lstStyle/>
          <a:p>
            <a:r>
              <a:rPr lang="en-US" b="1" dirty="0"/>
              <a:t>Note: The “before correction” plot is not generated in the MATLAB tutorial script</a:t>
            </a:r>
          </a:p>
        </p:txBody>
      </p:sp>
      <p:sp>
        <p:nvSpPr>
          <p:cNvPr id="26" name="Content Placeholder 8">
            <a:extLst>
              <a:ext uri="{FF2B5EF4-FFF2-40B4-BE49-F238E27FC236}">
                <a16:creationId xmlns:a16="http://schemas.microsoft.com/office/drawing/2014/main" id="{98AF3731-9EB4-5564-4C3D-8C3927641DA8}"/>
              </a:ext>
            </a:extLst>
          </p:cNvPr>
          <p:cNvSpPr txBox="1">
            <a:spLocks/>
          </p:cNvSpPr>
          <p:nvPr/>
        </p:nvSpPr>
        <p:spPr>
          <a:xfrm>
            <a:off x="0" y="1276538"/>
            <a:ext cx="9674323" cy="4237718"/>
          </a:xfrm>
          <a:prstGeom prst="rect">
            <a:avLst/>
          </a:prstGeom>
          <a:ln>
            <a:noFill/>
          </a:ln>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a:cs typeface="Arial" panose="020B0604020202020204" pitchFamily="34" charset="0"/>
              </a:rPr>
              <a:t>Nearest Neighbor vs Optode Separation scatterplot is a useful tool for catching potential issues for spring relaxation before they occur.</a:t>
            </a:r>
          </a:p>
          <a:p>
            <a:pPr lvl="1"/>
            <a:r>
              <a:rPr lang="en-US" b="1" dirty="0">
                <a:cs typeface="Arial" panose="020B0604020202020204" pitchFamily="34" charset="0"/>
              </a:rPr>
              <a:t>Visualize </a:t>
            </a:r>
            <a:r>
              <a:rPr lang="en-US" b="1" dirty="0" err="1">
                <a:cs typeface="Arial" panose="020B0604020202020204" pitchFamily="34" charset="0"/>
              </a:rPr>
              <a:t>info.pairs.NN</a:t>
            </a:r>
            <a:r>
              <a:rPr lang="en-US" b="1" dirty="0">
                <a:cs typeface="Arial" panose="020B0604020202020204" pitchFamily="34" charset="0"/>
              </a:rPr>
              <a:t> </a:t>
            </a:r>
            <a:r>
              <a:rPr lang="en-US" b="1" dirty="0" err="1">
                <a:cs typeface="Arial" panose="020B0604020202020204" pitchFamily="34" charset="0"/>
              </a:rPr>
              <a:t>agains</a:t>
            </a:r>
            <a:r>
              <a:rPr lang="en-US" b="1" dirty="0">
                <a:cs typeface="Arial" panose="020B0604020202020204" pitchFamily="34" charset="0"/>
              </a:rPr>
              <a:t> info.pairs.r3d. If the plot contains NN3, NN4, etc. Correct the info structure so that measurements &lt; 6cm have only NN1 and NN2 </a:t>
            </a:r>
          </a:p>
        </p:txBody>
      </p:sp>
      <p:pic>
        <p:nvPicPr>
          <p:cNvPr id="3" name="Picture 2"/>
          <p:cNvPicPr>
            <a:picLocks noChangeAspect="1"/>
          </p:cNvPicPr>
          <p:nvPr/>
        </p:nvPicPr>
        <p:blipFill>
          <a:blip r:embed="rId4"/>
          <a:stretch>
            <a:fillRect/>
          </a:stretch>
        </p:blipFill>
        <p:spPr>
          <a:xfrm>
            <a:off x="63906" y="2589393"/>
            <a:ext cx="8162925" cy="1771650"/>
          </a:xfrm>
          <a:prstGeom prst="rect">
            <a:avLst/>
          </a:prstGeom>
        </p:spPr>
      </p:pic>
    </p:spTree>
    <p:extLst>
      <p:ext uri="{BB962C8B-B14F-4D97-AF65-F5344CB8AC3E}">
        <p14:creationId xmlns:p14="http://schemas.microsoft.com/office/powerpoint/2010/main" val="82072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48279" y="881260"/>
            <a:ext cx="8748069" cy="646331"/>
          </a:xfrm>
          <a:prstGeom prst="rect">
            <a:avLst/>
          </a:prstGeom>
        </p:spPr>
        <p:txBody>
          <a:bodyPr wrap="square">
            <a:spAutoFit/>
          </a:bodyPr>
          <a:lstStyle/>
          <a:p>
            <a:r>
              <a:rPr lang="en-US" b="1" dirty="0">
                <a:latin typeface="+mj-lt"/>
                <a:cs typeface="Arial" panose="020B0604020202020204" pitchFamily="34" charset="0"/>
              </a:rPr>
              <a:t>Adjust array position via the Hummingbird App by altering parameters and re-visualizing mesh and array:</a:t>
            </a:r>
            <a:endParaRPr lang="en-US" b="1" dirty="0">
              <a:solidFill>
                <a:srgbClr val="00B0F0"/>
              </a:solidFill>
              <a:latin typeface="+mj-lt"/>
              <a:cs typeface="Arial" panose="020B0604020202020204" pitchFamily="34" charset="0"/>
            </a:endParaRPr>
          </a:p>
        </p:txBody>
      </p:sp>
      <p:sp>
        <p:nvSpPr>
          <p:cNvPr id="15" name="Rounded Rectangle 14"/>
          <p:cNvSpPr/>
          <p:nvPr/>
        </p:nvSpPr>
        <p:spPr>
          <a:xfrm>
            <a:off x="9062408" y="305471"/>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219825" y="72903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55"/>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219825" y="1511185"/>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219825" y="228360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303"/>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7" name="TextBox 6"/>
          <p:cNvSpPr txBox="1"/>
          <p:nvPr/>
        </p:nvSpPr>
        <p:spPr>
          <a:xfrm>
            <a:off x="255374" y="1582339"/>
            <a:ext cx="5945398" cy="4524315"/>
          </a:xfrm>
          <a:prstGeom prst="rect">
            <a:avLst/>
          </a:prstGeom>
          <a:noFill/>
        </p:spPr>
        <p:txBody>
          <a:bodyPr wrap="square" rtlCol="0">
            <a:spAutoFit/>
          </a:bodyPr>
          <a:lstStyle/>
          <a:p>
            <a:r>
              <a:rPr lang="en-US" sz="1600" dirty="0">
                <a:latin typeface="+mj-lt"/>
                <a:cs typeface="Arial" panose="020B0604020202020204" pitchFamily="34" charset="0"/>
              </a:rPr>
              <a:t>First, reset the grid position</a:t>
            </a:r>
          </a:p>
          <a:p>
            <a:pPr marL="742950" lvl="1" indent="-285750">
              <a:buFont typeface="Arial" panose="020B0604020202020204" pitchFamily="34" charset="0"/>
              <a:buChar char="•"/>
            </a:pPr>
            <a:r>
              <a:rPr lang="en-US" sz="1600" dirty="0">
                <a:latin typeface="+mj-lt"/>
                <a:cs typeface="Arial" panose="020B0604020202020204" pitchFamily="34" charset="0"/>
              </a:rPr>
              <a:t>Select: “to Behind the Head” from the drop down</a:t>
            </a:r>
          </a:p>
          <a:p>
            <a:pPr marL="742950" lvl="1" indent="-285750">
              <a:buFont typeface="Arial" panose="020B0604020202020204" pitchFamily="34" charset="0"/>
              <a:buChar char="•"/>
            </a:pPr>
            <a:r>
              <a:rPr lang="en-US" sz="1600" dirty="0">
                <a:latin typeface="+mj-lt"/>
                <a:cs typeface="Arial" panose="020B0604020202020204" pitchFamily="34" charset="0"/>
              </a:rPr>
              <a:t>The view will then update</a:t>
            </a:r>
          </a:p>
          <a:p>
            <a:pPr lvl="1"/>
            <a:endParaRPr lang="en-US" sz="1600" dirty="0">
              <a:latin typeface="+mj-lt"/>
              <a:cs typeface="Arial" panose="020B0604020202020204" pitchFamily="34" charset="0"/>
            </a:endParaRPr>
          </a:p>
          <a:p>
            <a:r>
              <a:rPr lang="en-US" sz="1600" dirty="0">
                <a:latin typeface="+mj-lt"/>
                <a:cs typeface="Arial" panose="020B0604020202020204" pitchFamily="34" charset="0"/>
              </a:rPr>
              <a:t>Then, choose a view that will best show the location of the array relative to the mesh</a:t>
            </a:r>
          </a:p>
          <a:p>
            <a:pPr marL="742950" lvl="1" indent="-285750">
              <a:buFont typeface="Arial" panose="020B0604020202020204" pitchFamily="34" charset="0"/>
              <a:buChar char="•"/>
            </a:pPr>
            <a:r>
              <a:rPr lang="en-US" sz="1600" dirty="0">
                <a:latin typeface="+mj-lt"/>
                <a:cs typeface="Arial" panose="020B0604020202020204" pitchFamily="34" charset="0"/>
              </a:rPr>
              <a:t>XY view is great for this</a:t>
            </a:r>
          </a:p>
          <a:p>
            <a:pPr lvl="1"/>
            <a:endParaRPr lang="en-US" sz="1600" dirty="0">
              <a:latin typeface="+mj-lt"/>
              <a:cs typeface="Arial" panose="020B0604020202020204" pitchFamily="34" charset="0"/>
            </a:endParaRPr>
          </a:p>
          <a:p>
            <a:r>
              <a:rPr lang="en-US" sz="1600" dirty="0">
                <a:latin typeface="+mj-lt"/>
                <a:cs typeface="Arial" panose="020B0604020202020204" pitchFamily="34" charset="0"/>
              </a:rPr>
              <a:t>Input new values for parameters and Update Figure</a:t>
            </a:r>
          </a:p>
          <a:p>
            <a:pPr marL="742950" lvl="1" indent="-285750">
              <a:buFont typeface="Arial" panose="020B0604020202020204" pitchFamily="34" charset="0"/>
              <a:buChar char="•"/>
            </a:pPr>
            <a:r>
              <a:rPr lang="en-US" sz="1600" dirty="0">
                <a:latin typeface="+mj-lt"/>
                <a:cs typeface="Arial" panose="020B0604020202020204" pitchFamily="34" charset="0"/>
              </a:rPr>
              <a:t>dx, </a:t>
            </a:r>
            <a:r>
              <a:rPr lang="en-US" sz="1600" dirty="0" err="1">
                <a:latin typeface="+mj-lt"/>
                <a:cs typeface="Arial" panose="020B0604020202020204" pitchFamily="34" charset="0"/>
              </a:rPr>
              <a:t>dy</a:t>
            </a:r>
            <a:r>
              <a:rPr lang="en-US" sz="1600" dirty="0">
                <a:latin typeface="+mj-lt"/>
                <a:cs typeface="Arial" panose="020B0604020202020204" pitchFamily="34" charset="0"/>
              </a:rPr>
              <a:t>, </a:t>
            </a:r>
            <a:r>
              <a:rPr lang="en-US" sz="1600" dirty="0" err="1">
                <a:latin typeface="+mj-lt"/>
                <a:cs typeface="Arial" panose="020B0604020202020204" pitchFamily="34" charset="0"/>
              </a:rPr>
              <a:t>dz</a:t>
            </a:r>
            <a:r>
              <a:rPr lang="en-US" sz="1600" dirty="0">
                <a:latin typeface="+mj-lt"/>
                <a:cs typeface="Arial" panose="020B0604020202020204" pitchFamily="34" charset="0"/>
              </a:rPr>
              <a:t>: translate the array</a:t>
            </a:r>
          </a:p>
          <a:p>
            <a:pPr marL="742950" lvl="1" indent="-285750">
              <a:buFont typeface="Arial" panose="020B0604020202020204" pitchFamily="34" charset="0"/>
              <a:buChar char="•"/>
            </a:pPr>
            <a:r>
              <a:rPr lang="en-US" sz="1600" dirty="0" err="1">
                <a:latin typeface="+mj-lt"/>
                <a:cs typeface="Arial" panose="020B0604020202020204" pitchFamily="34" charset="0"/>
              </a:rPr>
              <a:t>dxTh</a:t>
            </a:r>
            <a:r>
              <a:rPr lang="en-US" sz="1600" dirty="0">
                <a:latin typeface="+mj-lt"/>
                <a:cs typeface="Arial" panose="020B0604020202020204" pitchFamily="34" charset="0"/>
              </a:rPr>
              <a:t>, </a:t>
            </a:r>
            <a:r>
              <a:rPr lang="en-US" sz="1600" dirty="0" err="1">
                <a:latin typeface="+mj-lt"/>
                <a:cs typeface="Arial" panose="020B0604020202020204" pitchFamily="34" charset="0"/>
              </a:rPr>
              <a:t>dyTh</a:t>
            </a:r>
            <a:r>
              <a:rPr lang="en-US" sz="1600" dirty="0">
                <a:latin typeface="+mj-lt"/>
                <a:cs typeface="Arial" panose="020B0604020202020204" pitchFamily="34" charset="0"/>
              </a:rPr>
              <a:t>, </a:t>
            </a:r>
            <a:r>
              <a:rPr lang="en-US" sz="1600" dirty="0" err="1">
                <a:latin typeface="+mj-lt"/>
                <a:cs typeface="Arial" panose="020B0604020202020204" pitchFamily="34" charset="0"/>
              </a:rPr>
              <a:t>dzTh</a:t>
            </a:r>
            <a:r>
              <a:rPr lang="en-US" sz="1600" dirty="0">
                <a:latin typeface="+mj-lt"/>
                <a:cs typeface="Arial" panose="020B0604020202020204" pitchFamily="34" charset="0"/>
              </a:rPr>
              <a:t>: rotate the array </a:t>
            </a:r>
          </a:p>
          <a:p>
            <a:pPr marL="742950" lvl="1" indent="-285750">
              <a:buFont typeface="Arial" panose="020B0604020202020204" pitchFamily="34" charset="0"/>
              <a:buChar char="•"/>
            </a:pPr>
            <a:r>
              <a:rPr lang="en-US" sz="1600" dirty="0">
                <a:latin typeface="+mj-lt"/>
                <a:cs typeface="Arial" panose="020B0604020202020204" pitchFamily="34" charset="0"/>
              </a:rPr>
              <a:t>Scale: size the array</a:t>
            </a:r>
          </a:p>
          <a:p>
            <a:pPr marL="742950" lvl="1" indent="-285750">
              <a:buFont typeface="Arial" panose="020B0604020202020204" pitchFamily="34" charset="0"/>
              <a:buChar char="•"/>
            </a:pPr>
            <a:r>
              <a:rPr lang="en-US" sz="1600" dirty="0" err="1">
                <a:latin typeface="+mj-lt"/>
                <a:cs typeface="Arial" panose="020B0604020202020204" pitchFamily="34" charset="0"/>
              </a:rPr>
              <a:t>flipX</a:t>
            </a:r>
            <a:r>
              <a:rPr lang="en-US" sz="1600" dirty="0">
                <a:latin typeface="+mj-lt"/>
                <a:cs typeface="Arial" panose="020B0604020202020204" pitchFamily="34" charset="0"/>
              </a:rPr>
              <a:t>, </a:t>
            </a:r>
            <a:r>
              <a:rPr lang="en-US" sz="1600" dirty="0" err="1">
                <a:latin typeface="+mj-lt"/>
                <a:cs typeface="Arial" panose="020B0604020202020204" pitchFamily="34" charset="0"/>
              </a:rPr>
              <a:t>flipY</a:t>
            </a:r>
            <a:r>
              <a:rPr lang="en-US" sz="1600" dirty="0">
                <a:latin typeface="+mj-lt"/>
                <a:cs typeface="Arial" panose="020B0604020202020204" pitchFamily="34" charset="0"/>
              </a:rPr>
              <a:t>, </a:t>
            </a:r>
            <a:r>
              <a:rPr lang="en-US" sz="1600" dirty="0" err="1">
                <a:latin typeface="+mj-lt"/>
                <a:cs typeface="Arial" panose="020B0604020202020204" pitchFamily="34" charset="0"/>
              </a:rPr>
              <a:t>flipZ</a:t>
            </a:r>
            <a:r>
              <a:rPr lang="en-US" sz="1600" dirty="0">
                <a:latin typeface="+mj-lt"/>
                <a:cs typeface="Arial" panose="020B0604020202020204" pitchFamily="34" charset="0"/>
              </a:rPr>
              <a:t>: flip the array</a:t>
            </a:r>
          </a:p>
          <a:p>
            <a:pPr lvl="1"/>
            <a:endParaRPr lang="en-US" sz="1600" dirty="0">
              <a:latin typeface="+mj-lt"/>
              <a:cs typeface="Arial" panose="020B0604020202020204" pitchFamily="34" charset="0"/>
            </a:endParaRPr>
          </a:p>
          <a:p>
            <a:r>
              <a:rPr lang="en-US" sz="1600" dirty="0">
                <a:latin typeface="+mj-lt"/>
                <a:cs typeface="Arial" panose="020B0604020202020204" pitchFamily="34" charset="0"/>
              </a:rPr>
              <a:t>Repeat until array is ~5mm off the head for the whole pad but is lined up with the mesh. After following the upcoming tutorial, the mesh and grid should look like the image on the right.</a:t>
            </a:r>
          </a:p>
        </p:txBody>
      </p:sp>
      <p:sp>
        <p:nvSpPr>
          <p:cNvPr id="19" name="Rectangle 18">
            <a:extLst>
              <a:ext uri="{FF2B5EF4-FFF2-40B4-BE49-F238E27FC236}">
                <a16:creationId xmlns:a16="http://schemas.microsoft.com/office/drawing/2014/main" id="{F2764B67-F5E1-8661-E4F3-93A4D0BBFC8E}"/>
              </a:ext>
            </a:extLst>
          </p:cNvPr>
          <p:cNvSpPr/>
          <p:nvPr/>
        </p:nvSpPr>
        <p:spPr>
          <a:xfrm>
            <a:off x="255374" y="6073534"/>
            <a:ext cx="5866377" cy="584775"/>
          </a:xfrm>
          <a:prstGeom prst="rect">
            <a:avLst/>
          </a:prstGeom>
        </p:spPr>
        <p:txBody>
          <a:bodyPr wrap="square">
            <a:spAutoFit/>
          </a:bodyPr>
          <a:lstStyle/>
          <a:p>
            <a:r>
              <a:rPr lang="en-US" sz="1600" dirty="0">
                <a:solidFill>
                  <a:srgbClr val="00B0F0"/>
                </a:solidFill>
                <a:latin typeface="+mj-lt"/>
                <a:cs typeface="Arial" panose="020B0604020202020204" pitchFamily="34" charset="0"/>
              </a:rPr>
              <a:t>Note: The following 15 slides are an in-depth tutorial on how to use the Hummingbird app</a:t>
            </a:r>
          </a:p>
        </p:txBody>
      </p:sp>
      <p:cxnSp>
        <p:nvCxnSpPr>
          <p:cNvPr id="26" name="Straight Arrow Connector 25">
            <a:extLst>
              <a:ext uri="{FF2B5EF4-FFF2-40B4-BE49-F238E27FC236}">
                <a16:creationId xmlns:a16="http://schemas.microsoft.com/office/drawing/2014/main" id="{E3E1BB7F-B523-18EA-9E2A-0CED6EA9C1D2}"/>
              </a:ext>
            </a:extLst>
          </p:cNvPr>
          <p:cNvCxnSpPr>
            <a:cxnSpLocks/>
          </p:cNvCxnSpPr>
          <p:nvPr/>
        </p:nvCxnSpPr>
        <p:spPr>
          <a:xfrm>
            <a:off x="5248159" y="5648183"/>
            <a:ext cx="1553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981394F-DBB6-459B-E0F2-EA596ACEE50F}"/>
              </a:ext>
            </a:extLst>
          </p:cNvPr>
          <p:cNvPicPr>
            <a:picLocks noChangeAspect="1"/>
          </p:cNvPicPr>
          <p:nvPr/>
        </p:nvPicPr>
        <p:blipFill>
          <a:blip r:embed="rId2"/>
          <a:stretch>
            <a:fillRect/>
          </a:stretch>
        </p:blipFill>
        <p:spPr>
          <a:xfrm>
            <a:off x="6913983" y="3211580"/>
            <a:ext cx="4764833" cy="3646420"/>
          </a:xfrm>
          <a:prstGeom prst="rect">
            <a:avLst/>
          </a:prstGeom>
        </p:spPr>
      </p:pic>
      <p:sp>
        <p:nvSpPr>
          <p:cNvPr id="3" name="Slide Number Placeholder 2">
            <a:extLst>
              <a:ext uri="{FF2B5EF4-FFF2-40B4-BE49-F238E27FC236}">
                <a16:creationId xmlns:a16="http://schemas.microsoft.com/office/drawing/2014/main" id="{58FB4525-2F10-FA88-E54A-5CB853E8F362}"/>
              </a:ext>
            </a:extLst>
          </p:cNvPr>
          <p:cNvSpPr>
            <a:spLocks noGrp="1"/>
          </p:cNvSpPr>
          <p:nvPr>
            <p:ph type="sldNum" sz="quarter" idx="12"/>
          </p:nvPr>
        </p:nvSpPr>
        <p:spPr/>
        <p:txBody>
          <a:bodyPr/>
          <a:lstStyle/>
          <a:p>
            <a:fld id="{A6EA515B-EB3D-473C-ADE9-FD8348C61D57}" type="slidenum">
              <a:rPr lang="en-US" smtClean="0"/>
              <a:t>16</a:t>
            </a:fld>
            <a:endParaRPr lang="en-US"/>
          </a:p>
        </p:txBody>
      </p:sp>
    </p:spTree>
    <p:extLst>
      <p:ext uri="{BB962C8B-B14F-4D97-AF65-F5344CB8AC3E}">
        <p14:creationId xmlns:p14="http://schemas.microsoft.com/office/powerpoint/2010/main" val="1153749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4255" y="1235866"/>
            <a:ext cx="5556216" cy="5140584"/>
          </a:xfrm>
        </p:spPr>
        <p:txBody>
          <a:bodyPr>
            <a:normAutofit/>
          </a:bodyPr>
          <a:lstStyle/>
          <a:p>
            <a:pPr marL="0" indent="0">
              <a:buNone/>
            </a:pPr>
            <a:r>
              <a:rPr lang="en-US" b="1" dirty="0">
                <a:latin typeface="+mj-lt"/>
                <a:cs typeface="Arial" panose="020B0604020202020204" pitchFamily="34" charset="0"/>
              </a:rPr>
              <a:t>Run the following code to create the </a:t>
            </a:r>
            <a:r>
              <a:rPr lang="en-US" b="1" dirty="0" err="1">
                <a:latin typeface="+mj-lt"/>
                <a:cs typeface="Arial" panose="020B0604020202020204" pitchFamily="34" charset="0"/>
              </a:rPr>
              <a:t>DataStorage</a:t>
            </a:r>
            <a:r>
              <a:rPr lang="en-US" b="1" dirty="0">
                <a:latin typeface="+mj-lt"/>
                <a:cs typeface="Arial" panose="020B0604020202020204" pitchFamily="34" charset="0"/>
              </a:rPr>
              <a:t> class and open the Hummingbird app</a:t>
            </a:r>
          </a:p>
        </p:txBody>
      </p:sp>
      <p:sp>
        <p:nvSpPr>
          <p:cNvPr id="3" name="TextBox 2">
            <a:extLst>
              <a:ext uri="{FF2B5EF4-FFF2-40B4-BE49-F238E27FC236}">
                <a16:creationId xmlns:a16="http://schemas.microsoft.com/office/drawing/2014/main" id="{BF907B52-5B64-5BEF-D292-90E20F142DF2}"/>
              </a:ext>
            </a:extLst>
          </p:cNvPr>
          <p:cNvSpPr txBox="1"/>
          <p:nvPr/>
        </p:nvSpPr>
        <p:spPr>
          <a:xfrm>
            <a:off x="6943570" y="1831820"/>
            <a:ext cx="39421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Hummingbird launch</a:t>
            </a:r>
          </a:p>
        </p:txBody>
      </p:sp>
      <p:pic>
        <p:nvPicPr>
          <p:cNvPr id="10" name="Picture 9">
            <a:extLst>
              <a:ext uri="{FF2B5EF4-FFF2-40B4-BE49-F238E27FC236}">
                <a16:creationId xmlns:a16="http://schemas.microsoft.com/office/drawing/2014/main" id="{FB8F067A-DCB4-988B-9382-5843106B80D3}"/>
              </a:ext>
            </a:extLst>
          </p:cNvPr>
          <p:cNvPicPr>
            <a:picLocks noChangeAspect="1"/>
          </p:cNvPicPr>
          <p:nvPr/>
        </p:nvPicPr>
        <p:blipFill>
          <a:blip r:embed="rId3"/>
          <a:stretch>
            <a:fillRect/>
          </a:stretch>
        </p:blipFill>
        <p:spPr>
          <a:xfrm>
            <a:off x="6062272" y="2201152"/>
            <a:ext cx="5704699" cy="4290182"/>
          </a:xfrm>
          <a:prstGeom prst="rect">
            <a:avLst/>
          </a:prstGeom>
        </p:spPr>
      </p:pic>
      <p:sp>
        <p:nvSpPr>
          <p:cNvPr id="5" name="Slide Number Placeholder 4">
            <a:extLst>
              <a:ext uri="{FF2B5EF4-FFF2-40B4-BE49-F238E27FC236}">
                <a16:creationId xmlns:a16="http://schemas.microsoft.com/office/drawing/2014/main" id="{6B592664-BC37-984C-CD77-86033A9D5BFF}"/>
              </a:ext>
            </a:extLst>
          </p:cNvPr>
          <p:cNvSpPr>
            <a:spLocks noGrp="1"/>
          </p:cNvSpPr>
          <p:nvPr>
            <p:ph type="sldNum" sz="quarter" idx="12"/>
          </p:nvPr>
        </p:nvSpPr>
        <p:spPr/>
        <p:txBody>
          <a:bodyPr/>
          <a:lstStyle/>
          <a:p>
            <a:fld id="{A6EA515B-EB3D-473C-ADE9-FD8348C61D57}" type="slidenum">
              <a:rPr lang="en-US" smtClean="0"/>
              <a:t>17</a:t>
            </a:fld>
            <a:endParaRPr lang="en-US"/>
          </a:p>
        </p:txBody>
      </p:sp>
      <p:pic>
        <p:nvPicPr>
          <p:cNvPr id="6" name="Picture 5"/>
          <p:cNvPicPr>
            <a:picLocks noChangeAspect="1"/>
          </p:cNvPicPr>
          <p:nvPr/>
        </p:nvPicPr>
        <p:blipFill>
          <a:blip r:embed="rId4"/>
          <a:stretch>
            <a:fillRect/>
          </a:stretch>
        </p:blipFill>
        <p:spPr>
          <a:xfrm>
            <a:off x="73678" y="2201152"/>
            <a:ext cx="5876925" cy="1371600"/>
          </a:xfrm>
          <a:prstGeom prst="rect">
            <a:avLst/>
          </a:prstGeom>
        </p:spPr>
      </p:pic>
    </p:spTree>
    <p:extLst>
      <p:ext uri="{BB962C8B-B14F-4D97-AF65-F5344CB8AC3E}">
        <p14:creationId xmlns:p14="http://schemas.microsoft.com/office/powerpoint/2010/main" val="3529757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E71BB7-F75D-8DF0-B409-D86ABC973CFB}"/>
              </a:ext>
            </a:extLst>
          </p:cNvPr>
          <p:cNvPicPr>
            <a:picLocks noChangeAspect="1"/>
          </p:cNvPicPr>
          <p:nvPr/>
        </p:nvPicPr>
        <p:blipFill>
          <a:blip r:embed="rId3"/>
          <a:stretch>
            <a:fillRect/>
          </a:stretch>
        </p:blipFill>
        <p:spPr>
          <a:xfrm>
            <a:off x="5707779" y="1891252"/>
            <a:ext cx="6604335" cy="4966748"/>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2</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Change the view to fully view the pad</a:t>
            </a:r>
          </a:p>
          <a:p>
            <a:pPr lvl="1"/>
            <a:r>
              <a:rPr lang="en-US" b="1" dirty="0">
                <a:latin typeface="+mj-lt"/>
                <a:cs typeface="Arial" panose="020B0604020202020204" pitchFamily="34" charset="0"/>
              </a:rPr>
              <a:t>The pad is the grid comprised of red and blue spheres; these denote optodes</a:t>
            </a:r>
          </a:p>
          <a:p>
            <a:pPr lvl="2"/>
            <a:r>
              <a:rPr lang="en-US" b="1" dirty="0">
                <a:latin typeface="+mj-lt"/>
                <a:cs typeface="Arial" panose="020B0604020202020204" pitchFamily="34" charset="0"/>
              </a:rPr>
              <a:t>Red = Source</a:t>
            </a:r>
          </a:p>
          <a:p>
            <a:pPr lvl="2"/>
            <a:r>
              <a:rPr lang="en-US" b="1" dirty="0">
                <a:latin typeface="+mj-lt"/>
                <a:cs typeface="Arial" panose="020B0604020202020204" pitchFamily="34" charset="0"/>
              </a:rPr>
              <a:t>Blue = Detector</a:t>
            </a:r>
          </a:p>
          <a:p>
            <a:pPr lvl="1"/>
            <a:r>
              <a:rPr lang="en-US" b="1" dirty="0">
                <a:latin typeface="+mj-lt"/>
                <a:cs typeface="Arial" panose="020B0604020202020204" pitchFamily="34" charset="0"/>
              </a:rPr>
              <a:t>Some optodes might start within the mesh</a:t>
            </a:r>
          </a:p>
          <a:p>
            <a:r>
              <a:rPr lang="en-US" b="1" dirty="0">
                <a:latin typeface="+mj-lt"/>
                <a:cs typeface="Arial" panose="020B0604020202020204" pitchFamily="34" charset="0"/>
              </a:rPr>
              <a:t>Switch to XY view to start</a:t>
            </a:r>
          </a:p>
        </p:txBody>
      </p:sp>
      <p:sp>
        <p:nvSpPr>
          <p:cNvPr id="7" name="Rectangle 6">
            <a:extLst>
              <a:ext uri="{FF2B5EF4-FFF2-40B4-BE49-F238E27FC236}">
                <a16:creationId xmlns:a16="http://schemas.microsoft.com/office/drawing/2014/main" id="{AD8AB265-EFB9-6086-AB89-000F4B398F87}"/>
              </a:ext>
            </a:extLst>
          </p:cNvPr>
          <p:cNvSpPr/>
          <p:nvPr/>
        </p:nvSpPr>
        <p:spPr>
          <a:xfrm>
            <a:off x="8592407" y="2262350"/>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50F7EA9-30DE-BCA2-9DDB-17F4AF13DAAB}"/>
              </a:ext>
            </a:extLst>
          </p:cNvPr>
          <p:cNvSpPr>
            <a:spLocks noGrp="1"/>
          </p:cNvSpPr>
          <p:nvPr>
            <p:ph type="sldNum" sz="quarter" idx="12"/>
          </p:nvPr>
        </p:nvSpPr>
        <p:spPr/>
        <p:txBody>
          <a:bodyPr/>
          <a:lstStyle/>
          <a:p>
            <a:fld id="{A6EA515B-EB3D-473C-ADE9-FD8348C61D57}" type="slidenum">
              <a:rPr lang="en-US" smtClean="0"/>
              <a:t>18</a:t>
            </a:fld>
            <a:endParaRPr lang="en-US"/>
          </a:p>
        </p:txBody>
      </p:sp>
    </p:spTree>
    <p:extLst>
      <p:ext uri="{BB962C8B-B14F-4D97-AF65-F5344CB8AC3E}">
        <p14:creationId xmlns:p14="http://schemas.microsoft.com/office/powerpoint/2010/main" val="2626056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7AA8C4-7DB6-65AC-DC7D-1DE56DC51C0B}"/>
              </a:ext>
            </a:extLst>
          </p:cNvPr>
          <p:cNvPicPr>
            <a:picLocks noChangeAspect="1"/>
          </p:cNvPicPr>
          <p:nvPr/>
        </p:nvPicPr>
        <p:blipFill>
          <a:blip r:embed="rId3"/>
          <a:stretch>
            <a:fillRect/>
          </a:stretch>
        </p:blipFill>
        <p:spPr>
          <a:xfrm>
            <a:off x="6755363" y="0"/>
            <a:ext cx="4559559" cy="3428987"/>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3</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4728194"/>
          </a:xfrm>
        </p:spPr>
        <p:txBody>
          <a:bodyPr>
            <a:normAutofit/>
          </a:bodyPr>
          <a:lstStyle/>
          <a:p>
            <a:r>
              <a:rPr lang="en-US" b="1" dirty="0">
                <a:latin typeface="+mj-lt"/>
                <a:cs typeface="Arial" panose="020B0604020202020204" pitchFamily="34" charset="0"/>
              </a:rPr>
              <a:t>Change the view to fully view the pad</a:t>
            </a:r>
          </a:p>
          <a:p>
            <a:pPr lvl="1"/>
            <a:r>
              <a:rPr lang="en-US" b="1" dirty="0">
                <a:latin typeface="+mj-lt"/>
                <a:cs typeface="Arial" panose="020B0604020202020204" pitchFamily="34" charset="0"/>
              </a:rPr>
              <a:t>The pad is the grid comprised of red and blue spheres; these denote optodes</a:t>
            </a:r>
          </a:p>
          <a:p>
            <a:pPr lvl="2"/>
            <a:r>
              <a:rPr lang="en-US" b="1" dirty="0">
                <a:latin typeface="+mj-lt"/>
                <a:cs typeface="Arial" panose="020B0604020202020204" pitchFamily="34" charset="0"/>
              </a:rPr>
              <a:t>Red = Source</a:t>
            </a:r>
          </a:p>
          <a:p>
            <a:pPr lvl="2"/>
            <a:r>
              <a:rPr lang="en-US" b="1" dirty="0">
                <a:latin typeface="+mj-lt"/>
                <a:cs typeface="Arial" panose="020B0604020202020204" pitchFamily="34" charset="0"/>
              </a:rPr>
              <a:t>Blue = Detector</a:t>
            </a:r>
          </a:p>
          <a:p>
            <a:pPr lvl="1"/>
            <a:r>
              <a:rPr lang="en-US" b="1" dirty="0">
                <a:latin typeface="+mj-lt"/>
                <a:cs typeface="Arial" panose="020B0604020202020204" pitchFamily="34" charset="0"/>
              </a:rPr>
              <a:t>Some optodes might start within the mesh</a:t>
            </a:r>
          </a:p>
          <a:p>
            <a:r>
              <a:rPr lang="en-US" b="1" dirty="0">
                <a:latin typeface="+mj-lt"/>
                <a:cs typeface="Arial" panose="020B0604020202020204" pitchFamily="34" charset="0"/>
              </a:rPr>
              <a:t>Now try YZ view</a:t>
            </a:r>
          </a:p>
          <a:p>
            <a:pPr lvl="1"/>
            <a:r>
              <a:rPr lang="en-US" b="1" dirty="0">
                <a:latin typeface="+mj-lt"/>
                <a:cs typeface="Arial" panose="020B0604020202020204" pitchFamily="34" charset="0"/>
              </a:rPr>
              <a:t>Note that some optodes aren’t visible right now because they’re inside the mesh</a:t>
            </a:r>
          </a:p>
          <a:p>
            <a:r>
              <a:rPr lang="en-US" b="1" dirty="0">
                <a:latin typeface="+mj-lt"/>
                <a:cs typeface="Arial" panose="020B0604020202020204" pitchFamily="34" charset="0"/>
              </a:rPr>
              <a:t>You can also manually set the view by editing the numbers</a:t>
            </a:r>
          </a:p>
          <a:p>
            <a:pPr lvl="1"/>
            <a:r>
              <a:rPr lang="en-US" b="1" dirty="0">
                <a:latin typeface="+mj-lt"/>
                <a:cs typeface="Arial" panose="020B0604020202020204" pitchFamily="34" charset="0"/>
              </a:rPr>
              <a:t>Set the first value to -90</a:t>
            </a:r>
          </a:p>
          <a:p>
            <a:pPr lvl="1"/>
            <a:r>
              <a:rPr lang="en-US" b="1" dirty="0">
                <a:latin typeface="+mj-lt"/>
                <a:cs typeface="Arial" panose="020B0604020202020204" pitchFamily="34" charset="0"/>
              </a:rPr>
              <a:t>Then hit “Update view”</a:t>
            </a:r>
          </a:p>
        </p:txBody>
      </p:sp>
      <p:cxnSp>
        <p:nvCxnSpPr>
          <p:cNvPr id="10" name="Straight Arrow Connector 9">
            <a:extLst>
              <a:ext uri="{FF2B5EF4-FFF2-40B4-BE49-F238E27FC236}">
                <a16:creationId xmlns:a16="http://schemas.microsoft.com/office/drawing/2014/main" id="{C78236B4-C8D4-0545-AE73-D302CC6BD10F}"/>
              </a:ext>
            </a:extLst>
          </p:cNvPr>
          <p:cNvCxnSpPr>
            <a:cxnSpLocks/>
          </p:cNvCxnSpPr>
          <p:nvPr/>
        </p:nvCxnSpPr>
        <p:spPr>
          <a:xfrm flipV="1">
            <a:off x="5019869" y="1847461"/>
            <a:ext cx="4236098" cy="2220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AD7B634-D21A-6A48-2375-F868BF1FD911}"/>
              </a:ext>
            </a:extLst>
          </p:cNvPr>
          <p:cNvSpPr/>
          <p:nvPr/>
        </p:nvSpPr>
        <p:spPr>
          <a:xfrm>
            <a:off x="8742785" y="223935"/>
            <a:ext cx="438537" cy="186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29483DB-DB0B-EFF4-371E-02E87F6C2621}"/>
              </a:ext>
            </a:extLst>
          </p:cNvPr>
          <p:cNvPicPr>
            <a:picLocks noChangeAspect="1"/>
          </p:cNvPicPr>
          <p:nvPr/>
        </p:nvPicPr>
        <p:blipFill>
          <a:blip r:embed="rId4"/>
          <a:stretch>
            <a:fillRect/>
          </a:stretch>
        </p:blipFill>
        <p:spPr>
          <a:xfrm>
            <a:off x="6755362" y="3429012"/>
            <a:ext cx="4559559" cy="3428987"/>
          </a:xfrm>
          <a:prstGeom prst="rect">
            <a:avLst/>
          </a:prstGeom>
        </p:spPr>
      </p:pic>
      <p:sp>
        <p:nvSpPr>
          <p:cNvPr id="7" name="Rectangle 6">
            <a:extLst>
              <a:ext uri="{FF2B5EF4-FFF2-40B4-BE49-F238E27FC236}">
                <a16:creationId xmlns:a16="http://schemas.microsoft.com/office/drawing/2014/main" id="{AD8AB265-EFB9-6086-AB89-000F4B398F87}"/>
              </a:ext>
            </a:extLst>
          </p:cNvPr>
          <p:cNvSpPr/>
          <p:nvPr/>
        </p:nvSpPr>
        <p:spPr>
          <a:xfrm>
            <a:off x="9610529" y="3658128"/>
            <a:ext cx="951724" cy="1767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31F7CF1-297B-23A8-2C2B-5FE1467668A8}"/>
              </a:ext>
            </a:extLst>
          </p:cNvPr>
          <p:cNvSpPr>
            <a:spLocks noGrp="1"/>
          </p:cNvSpPr>
          <p:nvPr>
            <p:ph type="sldNum" sz="quarter" idx="12"/>
          </p:nvPr>
        </p:nvSpPr>
        <p:spPr/>
        <p:txBody>
          <a:bodyPr/>
          <a:lstStyle/>
          <a:p>
            <a:fld id="{A6EA515B-EB3D-473C-ADE9-FD8348C61D57}" type="slidenum">
              <a:rPr lang="en-US" smtClean="0"/>
              <a:t>19</a:t>
            </a:fld>
            <a:endParaRPr lang="en-US"/>
          </a:p>
        </p:txBody>
      </p:sp>
    </p:spTree>
    <p:extLst>
      <p:ext uri="{BB962C8B-B14F-4D97-AF65-F5344CB8AC3E}">
        <p14:creationId xmlns:p14="http://schemas.microsoft.com/office/powerpoint/2010/main" val="3187880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id="{7ED052B0-28A5-4061-94ED-651940373CF3}"/>
              </a:ext>
            </a:extLst>
          </p:cNvPr>
          <p:cNvSpPr txBox="1"/>
          <p:nvPr/>
        </p:nvSpPr>
        <p:spPr>
          <a:xfrm>
            <a:off x="360169" y="1173529"/>
            <a:ext cx="8083076" cy="5637441"/>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Download the appropriate versions of </a:t>
            </a: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and NIRFAST</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2020b</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 from NITRC</a:t>
            </a:r>
          </a:p>
          <a:p>
            <a:pPr marL="1257300" lvl="2"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hlinkClick r:id="rId2"/>
              </a:rPr>
              <a:t>https://www.nitrc.org/projects/neurodot/</a:t>
            </a:r>
            <a:r>
              <a:rPr lang="en-US" dirty="0">
                <a:solidFill>
                  <a:prstClr val="white">
                    <a:lumMod val="75000"/>
                    <a:lumOff val="25000"/>
                  </a:prstClr>
                </a:solidFill>
                <a:latin typeface="Trebuchet MS" panose="020B0603020202020204"/>
              </a:rPr>
              <a:t> </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defTabSz="457200">
              <a:spcBef>
                <a:spcPts val="1000"/>
              </a:spcBef>
              <a:buClr>
                <a:srgbClr val="90C226"/>
              </a:buClr>
              <a:buSzPct val="80000"/>
              <a:buFont typeface="Wingdings 3" charset="2"/>
              <a:buChar char=""/>
              <a:defRPr/>
            </a:pPr>
            <a:r>
              <a:rPr kumimoji="0" lang="en-US" sz="1800" b="0" i="0" u="none" strike="noStrike" kern="1200" cap="none" spc="0" normalizeH="0" baseline="0" noProof="0" dirty="0">
                <a:ln>
                  <a:noFill/>
                </a:ln>
                <a:solidFill>
                  <a:prstClr val="white"/>
                </a:solidFill>
                <a:effectLst/>
                <a:uLnTx/>
                <a:uFillTx/>
                <a:latin typeface="Slack-Lato"/>
                <a:ea typeface="+mn-ea"/>
                <a:cs typeface="+mn-cs"/>
                <a:hlinkClick r:id="rId3"/>
              </a:rPr>
              <a:t>https://github.com/nirfaster/NIRFASTer</a:t>
            </a:r>
            <a:r>
              <a:rPr kumimoji="0" lang="en-US" sz="18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p:txBody>
      </p:sp>
      <p:sp>
        <p:nvSpPr>
          <p:cNvPr id="2" name="Slide Number Placeholder 1">
            <a:extLst>
              <a:ext uri="{FF2B5EF4-FFF2-40B4-BE49-F238E27FC236}">
                <a16:creationId xmlns:a16="http://schemas.microsoft.com/office/drawing/2014/main" id="{00EA7E2B-C6D0-E367-5C39-4BFE761B1059}"/>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3538967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4</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You can also view source and detector (SD) numbers by hitting the “View SD Spheres/Labels” button</a:t>
            </a:r>
          </a:p>
          <a:p>
            <a:endParaRPr lang="en-US" b="1" dirty="0">
              <a:latin typeface="+mj-lt"/>
              <a:cs typeface="Arial" panose="020B0604020202020204" pitchFamily="34" charset="0"/>
            </a:endParaRPr>
          </a:p>
          <a:p>
            <a:r>
              <a:rPr lang="en-US" b="1" dirty="0">
                <a:latin typeface="+mj-lt"/>
                <a:cs typeface="Arial" panose="020B0604020202020204" pitchFamily="34" charset="0"/>
              </a:rPr>
              <a:t>Button changes after clicked</a:t>
            </a:r>
          </a:p>
          <a:p>
            <a:pPr lvl="1"/>
            <a:r>
              <a:rPr lang="en-US" b="1" dirty="0">
                <a:latin typeface="+mj-lt"/>
                <a:cs typeface="Arial" panose="020B0604020202020204" pitchFamily="34" charset="0"/>
              </a:rPr>
              <a:t>View SD Labels </a:t>
            </a:r>
          </a:p>
          <a:p>
            <a:pPr lvl="1"/>
            <a:r>
              <a:rPr lang="en-US" b="1" dirty="0">
                <a:latin typeface="+mj-lt"/>
                <a:cs typeface="Arial" panose="020B0604020202020204" pitchFamily="34" charset="0"/>
              </a:rPr>
              <a:t>View SD Spheres</a:t>
            </a:r>
          </a:p>
        </p:txBody>
      </p:sp>
      <p:pic>
        <p:nvPicPr>
          <p:cNvPr id="6" name="Picture 5">
            <a:extLst>
              <a:ext uri="{FF2B5EF4-FFF2-40B4-BE49-F238E27FC236}">
                <a16:creationId xmlns:a16="http://schemas.microsoft.com/office/drawing/2014/main" id="{23290DF8-29A7-DA7B-C6A1-C2C03C73AEF7}"/>
              </a:ext>
            </a:extLst>
          </p:cNvPr>
          <p:cNvPicPr>
            <a:picLocks noChangeAspect="1"/>
          </p:cNvPicPr>
          <p:nvPr/>
        </p:nvPicPr>
        <p:blipFill>
          <a:blip r:embed="rId3"/>
          <a:stretch>
            <a:fillRect/>
          </a:stretch>
        </p:blipFill>
        <p:spPr>
          <a:xfrm>
            <a:off x="5704701" y="1981584"/>
            <a:ext cx="6484220" cy="4876416"/>
          </a:xfrm>
          <a:prstGeom prst="rect">
            <a:avLst/>
          </a:prstGeom>
        </p:spPr>
      </p:pic>
      <p:sp>
        <p:nvSpPr>
          <p:cNvPr id="9" name="Rectangle 8">
            <a:extLst>
              <a:ext uri="{FF2B5EF4-FFF2-40B4-BE49-F238E27FC236}">
                <a16:creationId xmlns:a16="http://schemas.microsoft.com/office/drawing/2014/main" id="{D68DB42B-E952-2B61-A994-BCBAE8982682}"/>
              </a:ext>
            </a:extLst>
          </p:cNvPr>
          <p:cNvSpPr/>
          <p:nvPr/>
        </p:nvSpPr>
        <p:spPr>
          <a:xfrm>
            <a:off x="11206657" y="2336994"/>
            <a:ext cx="811172" cy="1916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06A832B-AFCE-04BA-C720-3A9E1E304646}"/>
              </a:ext>
            </a:extLst>
          </p:cNvPr>
          <p:cNvSpPr>
            <a:spLocks noGrp="1"/>
          </p:cNvSpPr>
          <p:nvPr>
            <p:ph type="sldNum" sz="quarter" idx="12"/>
          </p:nvPr>
        </p:nvSpPr>
        <p:spPr/>
        <p:txBody>
          <a:bodyPr/>
          <a:lstStyle/>
          <a:p>
            <a:fld id="{A6EA515B-EB3D-473C-ADE9-FD8348C61D57}" type="slidenum">
              <a:rPr lang="en-US" smtClean="0"/>
              <a:t>20</a:t>
            </a:fld>
            <a:endParaRPr lang="en-US"/>
          </a:p>
        </p:txBody>
      </p:sp>
    </p:spTree>
    <p:extLst>
      <p:ext uri="{BB962C8B-B14F-4D97-AF65-F5344CB8AC3E}">
        <p14:creationId xmlns:p14="http://schemas.microsoft.com/office/powerpoint/2010/main" val="1834746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5</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4876416"/>
          </a:xfrm>
        </p:spPr>
        <p:txBody>
          <a:bodyPr>
            <a:normAutofit/>
          </a:bodyPr>
          <a:lstStyle/>
          <a:p>
            <a:r>
              <a:rPr lang="en-US" b="1" dirty="0">
                <a:latin typeface="+mj-lt"/>
                <a:cs typeface="Arial" panose="020B0604020202020204" pitchFamily="34" charset="0"/>
              </a:rPr>
              <a:t>Back to XZ view</a:t>
            </a:r>
          </a:p>
          <a:p>
            <a:r>
              <a:rPr lang="en-US" b="1" dirty="0">
                <a:latin typeface="+mj-lt"/>
                <a:cs typeface="Arial" panose="020B0604020202020204" pitchFamily="34" charset="0"/>
              </a:rPr>
              <a:t>Set scale to 1.1</a:t>
            </a:r>
          </a:p>
          <a:p>
            <a:r>
              <a:rPr lang="en-US" b="1" dirty="0">
                <a:latin typeface="+mj-lt"/>
                <a:cs typeface="Arial" panose="020B0604020202020204" pitchFamily="34" charset="0"/>
              </a:rPr>
              <a:t>Hit “Update Figure” whenever you update a field in the Modify Parameters box</a:t>
            </a:r>
          </a:p>
          <a:p>
            <a:endParaRPr lang="en-US" b="1" dirty="0">
              <a:latin typeface="+mj-lt"/>
              <a:cs typeface="Arial" panose="020B0604020202020204" pitchFamily="34" charset="0"/>
            </a:endParaRPr>
          </a:p>
          <a:p>
            <a:r>
              <a:rPr lang="en-US" b="1" dirty="0">
                <a:latin typeface="+mj-lt"/>
                <a:cs typeface="Arial" panose="020B0604020202020204" pitchFamily="34" charset="0"/>
              </a:rPr>
              <a:t>We want the optodes to be around 5-10mm AWAY from the head so that they can relax back on to it</a:t>
            </a:r>
          </a:p>
          <a:p>
            <a:endParaRPr lang="en-US" b="1" dirty="0">
              <a:latin typeface="+mj-lt"/>
              <a:cs typeface="Arial" panose="020B0604020202020204" pitchFamily="34" charset="0"/>
            </a:endParaRPr>
          </a:p>
          <a:p>
            <a:r>
              <a:rPr lang="en-US" b="1" dirty="0">
                <a:latin typeface="+mj-lt"/>
                <a:cs typeface="Arial" panose="020B0604020202020204" pitchFamily="34" charset="0"/>
              </a:rPr>
              <a:t>Double check that all the optodes are away from the head by changing views</a:t>
            </a:r>
          </a:p>
        </p:txBody>
      </p:sp>
      <p:pic>
        <p:nvPicPr>
          <p:cNvPr id="11" name="Picture 10">
            <a:extLst>
              <a:ext uri="{FF2B5EF4-FFF2-40B4-BE49-F238E27FC236}">
                <a16:creationId xmlns:a16="http://schemas.microsoft.com/office/drawing/2014/main" id="{D929256A-4262-9BBC-1B08-B0A07BCEB1C9}"/>
              </a:ext>
            </a:extLst>
          </p:cNvPr>
          <p:cNvPicPr>
            <a:picLocks noChangeAspect="1"/>
          </p:cNvPicPr>
          <p:nvPr/>
        </p:nvPicPr>
        <p:blipFill>
          <a:blip r:embed="rId3"/>
          <a:stretch>
            <a:fillRect/>
          </a:stretch>
        </p:blipFill>
        <p:spPr>
          <a:xfrm>
            <a:off x="5707780" y="1981584"/>
            <a:ext cx="6484220" cy="4876416"/>
          </a:xfrm>
          <a:prstGeom prst="rect">
            <a:avLst/>
          </a:prstGeom>
        </p:spPr>
      </p:pic>
      <p:sp>
        <p:nvSpPr>
          <p:cNvPr id="3" name="Rectangle 2">
            <a:extLst>
              <a:ext uri="{FF2B5EF4-FFF2-40B4-BE49-F238E27FC236}">
                <a16:creationId xmlns:a16="http://schemas.microsoft.com/office/drawing/2014/main" id="{43CFEEDF-E792-C68E-5C26-A9E151CC82D0}"/>
              </a:ext>
            </a:extLst>
          </p:cNvPr>
          <p:cNvSpPr/>
          <p:nvPr/>
        </p:nvSpPr>
        <p:spPr>
          <a:xfrm>
            <a:off x="5979836" y="4309986"/>
            <a:ext cx="1680597" cy="224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DF89ED4-4638-16EC-B44B-2B2C951F580B}"/>
              </a:ext>
            </a:extLst>
          </p:cNvPr>
          <p:cNvSpPr/>
          <p:nvPr/>
        </p:nvSpPr>
        <p:spPr>
          <a:xfrm>
            <a:off x="7919713" y="2341033"/>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8FEAED-3C21-CA94-E019-D3F4510036D3}"/>
              </a:ext>
            </a:extLst>
          </p:cNvPr>
          <p:cNvSpPr/>
          <p:nvPr/>
        </p:nvSpPr>
        <p:spPr>
          <a:xfrm>
            <a:off x="8771910" y="6346976"/>
            <a:ext cx="1221176" cy="380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8949BEE2-DADC-85F0-2A08-5DBC79669F71}"/>
              </a:ext>
            </a:extLst>
          </p:cNvPr>
          <p:cNvSpPr>
            <a:spLocks noGrp="1"/>
          </p:cNvSpPr>
          <p:nvPr>
            <p:ph type="sldNum" sz="quarter" idx="12"/>
          </p:nvPr>
        </p:nvSpPr>
        <p:spPr/>
        <p:txBody>
          <a:bodyPr/>
          <a:lstStyle/>
          <a:p>
            <a:fld id="{A6EA515B-EB3D-473C-ADE9-FD8348C61D57}" type="slidenum">
              <a:rPr lang="en-US" smtClean="0"/>
              <a:t>21</a:t>
            </a:fld>
            <a:endParaRPr lang="en-US"/>
          </a:p>
        </p:txBody>
      </p:sp>
    </p:spTree>
    <p:extLst>
      <p:ext uri="{BB962C8B-B14F-4D97-AF65-F5344CB8AC3E}">
        <p14:creationId xmlns:p14="http://schemas.microsoft.com/office/powerpoint/2010/main" val="1520267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6</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159423"/>
            <a:ext cx="5030446" cy="4876416"/>
          </a:xfrm>
        </p:spPr>
        <p:txBody>
          <a:bodyPr>
            <a:normAutofit/>
          </a:bodyPr>
          <a:lstStyle/>
          <a:p>
            <a:r>
              <a:rPr lang="en-US" b="1" dirty="0">
                <a:latin typeface="+mj-lt"/>
                <a:cs typeface="Arial" panose="020B0604020202020204" pitchFamily="34" charset="0"/>
              </a:rPr>
              <a:t>Once you’ve verified that the pad position is correct and that optodes are away from the head, hit the “Relax Mesh” button</a:t>
            </a:r>
          </a:p>
          <a:p>
            <a:endParaRPr lang="en-US" b="1" dirty="0">
              <a:latin typeface="+mj-lt"/>
              <a:cs typeface="Arial" panose="020B0604020202020204" pitchFamily="34" charset="0"/>
            </a:endParaRPr>
          </a:p>
          <a:p>
            <a:r>
              <a:rPr lang="en-US" b="1" dirty="0">
                <a:latin typeface="+mj-lt"/>
                <a:cs typeface="Arial" panose="020B0604020202020204" pitchFamily="34" charset="0"/>
              </a:rPr>
              <a:t>A pop-up box will then open, hit “Done”</a:t>
            </a:r>
          </a:p>
          <a:p>
            <a:endParaRPr lang="en-US" b="1" dirty="0">
              <a:latin typeface="+mj-lt"/>
              <a:cs typeface="Arial" panose="020B0604020202020204" pitchFamily="34" charset="0"/>
            </a:endParaRPr>
          </a:p>
          <a:p>
            <a:r>
              <a:rPr lang="en-US" b="1" dirty="0">
                <a:latin typeface="+mj-lt"/>
                <a:cs typeface="Arial" panose="020B0604020202020204" pitchFamily="34" charset="0"/>
              </a:rPr>
              <a:t>The below two figures will open and start to update</a:t>
            </a:r>
          </a:p>
        </p:txBody>
      </p:sp>
      <p:pic>
        <p:nvPicPr>
          <p:cNvPr id="6" name="Picture 5">
            <a:extLst>
              <a:ext uri="{FF2B5EF4-FFF2-40B4-BE49-F238E27FC236}">
                <a16:creationId xmlns:a16="http://schemas.microsoft.com/office/drawing/2014/main" id="{F8635AD9-4920-F7A2-E9D7-3C591DBFAEFD}"/>
              </a:ext>
            </a:extLst>
          </p:cNvPr>
          <p:cNvPicPr>
            <a:picLocks noChangeAspect="1"/>
          </p:cNvPicPr>
          <p:nvPr/>
        </p:nvPicPr>
        <p:blipFill>
          <a:blip r:embed="rId3"/>
          <a:stretch>
            <a:fillRect/>
          </a:stretch>
        </p:blipFill>
        <p:spPr>
          <a:xfrm>
            <a:off x="5707778" y="1976917"/>
            <a:ext cx="6484221" cy="4876417"/>
          </a:xfrm>
          <a:prstGeom prst="rect">
            <a:avLst/>
          </a:prstGeom>
        </p:spPr>
      </p:pic>
      <p:sp>
        <p:nvSpPr>
          <p:cNvPr id="13" name="Rectangle 12">
            <a:extLst>
              <a:ext uri="{FF2B5EF4-FFF2-40B4-BE49-F238E27FC236}">
                <a16:creationId xmlns:a16="http://schemas.microsoft.com/office/drawing/2014/main" id="{C48FEAED-3C21-CA94-E019-D3F4510036D3}"/>
              </a:ext>
            </a:extLst>
          </p:cNvPr>
          <p:cNvSpPr/>
          <p:nvPr/>
        </p:nvSpPr>
        <p:spPr>
          <a:xfrm>
            <a:off x="10078197" y="6325888"/>
            <a:ext cx="1221176" cy="380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566412E-D821-F1D2-07A6-D36463758CE5}"/>
              </a:ext>
            </a:extLst>
          </p:cNvPr>
          <p:cNvSpPr/>
          <p:nvPr/>
        </p:nvSpPr>
        <p:spPr>
          <a:xfrm>
            <a:off x="10821534" y="3929255"/>
            <a:ext cx="674470"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5BB1796-7F09-913E-E187-3813C0D9166D}"/>
              </a:ext>
            </a:extLst>
          </p:cNvPr>
          <p:cNvSpPr>
            <a:spLocks noGrp="1"/>
          </p:cNvSpPr>
          <p:nvPr>
            <p:ph type="sldNum" sz="quarter" idx="12"/>
          </p:nvPr>
        </p:nvSpPr>
        <p:spPr/>
        <p:txBody>
          <a:bodyPr/>
          <a:lstStyle/>
          <a:p>
            <a:fld id="{A6EA515B-EB3D-473C-ADE9-FD8348C61D57}" type="slidenum">
              <a:rPr lang="en-US" smtClean="0"/>
              <a:t>22</a:t>
            </a:fld>
            <a:endParaRPr lang="en-US"/>
          </a:p>
        </p:txBody>
      </p:sp>
      <p:pic>
        <p:nvPicPr>
          <p:cNvPr id="8" name="Picture 7">
            <a:extLst>
              <a:ext uri="{FF2B5EF4-FFF2-40B4-BE49-F238E27FC236}">
                <a16:creationId xmlns:a16="http://schemas.microsoft.com/office/drawing/2014/main" id="{32A681A5-B38E-60ED-4A2E-86B8F2734FCF}"/>
              </a:ext>
            </a:extLst>
          </p:cNvPr>
          <p:cNvPicPr>
            <a:picLocks noChangeAspect="1"/>
          </p:cNvPicPr>
          <p:nvPr/>
        </p:nvPicPr>
        <p:blipFill>
          <a:blip r:embed="rId4"/>
          <a:stretch>
            <a:fillRect/>
          </a:stretch>
        </p:blipFill>
        <p:spPr>
          <a:xfrm>
            <a:off x="-1" y="4547786"/>
            <a:ext cx="2900934" cy="2314575"/>
          </a:xfrm>
          <a:prstGeom prst="rect">
            <a:avLst/>
          </a:prstGeom>
        </p:spPr>
      </p:pic>
      <p:pic>
        <p:nvPicPr>
          <p:cNvPr id="11" name="Picture 10">
            <a:extLst>
              <a:ext uri="{FF2B5EF4-FFF2-40B4-BE49-F238E27FC236}">
                <a16:creationId xmlns:a16="http://schemas.microsoft.com/office/drawing/2014/main" id="{D5978C0F-6223-86CF-D03D-AB12E23C47C6}"/>
              </a:ext>
            </a:extLst>
          </p:cNvPr>
          <p:cNvPicPr>
            <a:picLocks noChangeAspect="1"/>
          </p:cNvPicPr>
          <p:nvPr/>
        </p:nvPicPr>
        <p:blipFill>
          <a:blip r:embed="rId5"/>
          <a:stretch>
            <a:fillRect/>
          </a:stretch>
        </p:blipFill>
        <p:spPr>
          <a:xfrm>
            <a:off x="3306188" y="4547785"/>
            <a:ext cx="2401590" cy="2314576"/>
          </a:xfrm>
          <a:prstGeom prst="rect">
            <a:avLst/>
          </a:prstGeom>
        </p:spPr>
      </p:pic>
    </p:spTree>
    <p:extLst>
      <p:ext uri="{BB962C8B-B14F-4D97-AF65-F5344CB8AC3E}">
        <p14:creationId xmlns:p14="http://schemas.microsoft.com/office/powerpoint/2010/main" val="1231631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F1A4B8-7459-463E-69EF-AE2F515C3B9F}"/>
              </a:ext>
            </a:extLst>
          </p:cNvPr>
          <p:cNvPicPr>
            <a:picLocks noChangeAspect="1"/>
          </p:cNvPicPr>
          <p:nvPr/>
        </p:nvPicPr>
        <p:blipFill>
          <a:blip r:embed="rId3"/>
          <a:stretch>
            <a:fillRect/>
          </a:stretch>
        </p:blipFill>
        <p:spPr>
          <a:xfrm>
            <a:off x="5707780" y="1891652"/>
            <a:ext cx="6484220" cy="4962229"/>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8</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Once optodes are relaxed onto the mesh, a dialogue box will show up on the Hummingbird app</a:t>
            </a:r>
          </a:p>
          <a:p>
            <a:r>
              <a:rPr lang="en-US" b="1" dirty="0">
                <a:latin typeface="+mj-lt"/>
                <a:cs typeface="Arial" panose="020B0604020202020204" pitchFamily="34" charset="0"/>
              </a:rPr>
              <a:t>Hit “OK” to close it</a:t>
            </a:r>
          </a:p>
        </p:txBody>
      </p:sp>
      <p:sp>
        <p:nvSpPr>
          <p:cNvPr id="3" name="Rectangle 2">
            <a:extLst>
              <a:ext uri="{FF2B5EF4-FFF2-40B4-BE49-F238E27FC236}">
                <a16:creationId xmlns:a16="http://schemas.microsoft.com/office/drawing/2014/main" id="{EBB00469-6DED-5F85-55BF-FA7264302647}"/>
              </a:ext>
            </a:extLst>
          </p:cNvPr>
          <p:cNvSpPr/>
          <p:nvPr/>
        </p:nvSpPr>
        <p:spPr>
          <a:xfrm>
            <a:off x="9613449" y="4654804"/>
            <a:ext cx="621130" cy="21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A57476D5-3ABA-5580-2FA7-6F8B35655987}"/>
              </a:ext>
            </a:extLst>
          </p:cNvPr>
          <p:cNvSpPr>
            <a:spLocks noGrp="1"/>
          </p:cNvSpPr>
          <p:nvPr>
            <p:ph type="sldNum" sz="quarter" idx="12"/>
          </p:nvPr>
        </p:nvSpPr>
        <p:spPr/>
        <p:txBody>
          <a:bodyPr/>
          <a:lstStyle/>
          <a:p>
            <a:fld id="{A6EA515B-EB3D-473C-ADE9-FD8348C61D57}" type="slidenum">
              <a:rPr lang="en-US" smtClean="0"/>
              <a:t>23</a:t>
            </a:fld>
            <a:endParaRPr lang="en-US"/>
          </a:p>
        </p:txBody>
      </p:sp>
    </p:spTree>
    <p:extLst>
      <p:ext uri="{BB962C8B-B14F-4D97-AF65-F5344CB8AC3E}">
        <p14:creationId xmlns:p14="http://schemas.microsoft.com/office/powerpoint/2010/main" val="4262986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FCDE14-51E5-4110-2E1C-51BE4C15F344}"/>
              </a:ext>
            </a:extLst>
          </p:cNvPr>
          <p:cNvPicPr>
            <a:picLocks noChangeAspect="1"/>
          </p:cNvPicPr>
          <p:nvPr/>
        </p:nvPicPr>
        <p:blipFill>
          <a:blip r:embed="rId3"/>
          <a:stretch>
            <a:fillRect/>
          </a:stretch>
        </p:blipFill>
        <p:spPr>
          <a:xfrm>
            <a:off x="5707780" y="1891652"/>
            <a:ext cx="6484220" cy="4962229"/>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9</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016076"/>
          </a:xfrm>
        </p:spPr>
        <p:txBody>
          <a:bodyPr>
            <a:normAutofit fontScale="85000" lnSpcReduction="20000"/>
          </a:bodyPr>
          <a:lstStyle/>
          <a:p>
            <a:r>
              <a:rPr lang="en-US" b="1" dirty="0">
                <a:latin typeface="+mj-lt"/>
                <a:cs typeface="Arial" panose="020B0604020202020204" pitchFamily="34" charset="0"/>
              </a:rPr>
              <a:t>To save the new optode locations to your MATLAB workspace, hit the “Finalize” button</a:t>
            </a:r>
          </a:p>
          <a:p>
            <a:r>
              <a:rPr lang="en-US" b="1" dirty="0">
                <a:latin typeface="+mj-lt"/>
                <a:cs typeface="Arial" panose="020B0604020202020204" pitchFamily="34" charset="0"/>
              </a:rPr>
              <a:t>This will also close Hummingbird</a:t>
            </a:r>
          </a:p>
          <a:p>
            <a:r>
              <a:rPr lang="en-US" b="1" dirty="0">
                <a:latin typeface="+mj-lt"/>
                <a:cs typeface="Arial" panose="020B0604020202020204" pitchFamily="34" charset="0"/>
              </a:rPr>
              <a:t>Note: on some versions of MATLAB, the finalize button will not be visible</a:t>
            </a:r>
          </a:p>
          <a:p>
            <a:pPr lvl="1"/>
            <a:r>
              <a:rPr lang="en-US" b="1" dirty="0">
                <a:latin typeface="+mj-lt"/>
                <a:cs typeface="Arial" panose="020B0604020202020204" pitchFamily="34" charset="0"/>
              </a:rPr>
              <a:t>Simply close Hummingbird and resume the script at the next line, the relaxed optodes will be saved to the </a:t>
            </a:r>
            <a:r>
              <a:rPr lang="en-US" b="1" dirty="0" err="1">
                <a:latin typeface="+mj-lt"/>
                <a:cs typeface="Arial" panose="020B0604020202020204" pitchFamily="34" charset="0"/>
              </a:rPr>
              <a:t>DataStorage</a:t>
            </a:r>
            <a:r>
              <a:rPr lang="en-US" b="1" dirty="0">
                <a:latin typeface="+mj-lt"/>
                <a:cs typeface="Arial" panose="020B0604020202020204" pitchFamily="34" charset="0"/>
              </a:rPr>
              <a:t> object and you will be able to access them</a:t>
            </a:r>
          </a:p>
          <a:p>
            <a:pPr marL="0" indent="0">
              <a:buNone/>
            </a:pPr>
            <a:endParaRPr lang="en-US" b="1" dirty="0">
              <a:latin typeface="+mj-lt"/>
              <a:cs typeface="Arial" panose="020B0604020202020204" pitchFamily="34" charset="0"/>
            </a:endParaRPr>
          </a:p>
          <a:p>
            <a:r>
              <a:rPr lang="en-US" b="1" dirty="0">
                <a:latin typeface="+mj-lt"/>
                <a:cs typeface="Arial" panose="020B0604020202020204" pitchFamily="34" charset="0"/>
              </a:rPr>
              <a:t>Congrats!! You’ve finished the Hummingbird tutorial!</a:t>
            </a:r>
          </a:p>
        </p:txBody>
      </p:sp>
      <p:sp>
        <p:nvSpPr>
          <p:cNvPr id="3" name="Rectangle 2">
            <a:extLst>
              <a:ext uri="{FF2B5EF4-FFF2-40B4-BE49-F238E27FC236}">
                <a16:creationId xmlns:a16="http://schemas.microsoft.com/office/drawing/2014/main" id="{EBB00469-6DED-5F85-55BF-FA7264302647}"/>
              </a:ext>
            </a:extLst>
          </p:cNvPr>
          <p:cNvSpPr/>
          <p:nvPr/>
        </p:nvSpPr>
        <p:spPr>
          <a:xfrm>
            <a:off x="11506395" y="6382140"/>
            <a:ext cx="558086" cy="4321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A61BEA14-B0BA-134B-C5EE-78362A07099A}"/>
              </a:ext>
            </a:extLst>
          </p:cNvPr>
          <p:cNvSpPr>
            <a:spLocks noGrp="1"/>
          </p:cNvSpPr>
          <p:nvPr>
            <p:ph type="sldNum" sz="quarter" idx="12"/>
          </p:nvPr>
        </p:nvSpPr>
        <p:spPr/>
        <p:txBody>
          <a:bodyPr/>
          <a:lstStyle/>
          <a:p>
            <a:fld id="{A6EA515B-EB3D-473C-ADE9-FD8348C61D57}" type="slidenum">
              <a:rPr lang="en-US" smtClean="0"/>
              <a:t>24</a:t>
            </a:fld>
            <a:endParaRPr lang="en-US"/>
          </a:p>
        </p:txBody>
      </p:sp>
      <p:pic>
        <p:nvPicPr>
          <p:cNvPr id="8" name="Picture 7">
            <a:extLst>
              <a:ext uri="{FF2B5EF4-FFF2-40B4-BE49-F238E27FC236}">
                <a16:creationId xmlns:a16="http://schemas.microsoft.com/office/drawing/2014/main" id="{52BC3ED0-DFB9-82FC-6681-A0B7A3646FD6}"/>
              </a:ext>
            </a:extLst>
          </p:cNvPr>
          <p:cNvPicPr>
            <a:picLocks noChangeAspect="1"/>
          </p:cNvPicPr>
          <p:nvPr/>
        </p:nvPicPr>
        <p:blipFill>
          <a:blip r:embed="rId4"/>
          <a:stretch>
            <a:fillRect/>
          </a:stretch>
        </p:blipFill>
        <p:spPr>
          <a:xfrm>
            <a:off x="0" y="4726003"/>
            <a:ext cx="2677568" cy="2136358"/>
          </a:xfrm>
          <a:prstGeom prst="rect">
            <a:avLst/>
          </a:prstGeom>
        </p:spPr>
      </p:pic>
      <p:pic>
        <p:nvPicPr>
          <p:cNvPr id="11" name="Picture 10">
            <a:extLst>
              <a:ext uri="{FF2B5EF4-FFF2-40B4-BE49-F238E27FC236}">
                <a16:creationId xmlns:a16="http://schemas.microsoft.com/office/drawing/2014/main" id="{B6197F30-7474-E028-B6ED-527D872A3BA1}"/>
              </a:ext>
            </a:extLst>
          </p:cNvPr>
          <p:cNvPicPr>
            <a:picLocks noChangeAspect="1"/>
          </p:cNvPicPr>
          <p:nvPr/>
        </p:nvPicPr>
        <p:blipFill>
          <a:blip r:embed="rId5"/>
          <a:stretch>
            <a:fillRect/>
          </a:stretch>
        </p:blipFill>
        <p:spPr>
          <a:xfrm>
            <a:off x="3000873" y="4726003"/>
            <a:ext cx="2703827" cy="2136357"/>
          </a:xfrm>
          <a:prstGeom prst="rect">
            <a:avLst/>
          </a:prstGeom>
        </p:spPr>
      </p:pic>
    </p:spTree>
    <p:extLst>
      <p:ext uri="{BB962C8B-B14F-4D97-AF65-F5344CB8AC3E}">
        <p14:creationId xmlns:p14="http://schemas.microsoft.com/office/powerpoint/2010/main" val="318519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smaller mask based on </a:t>
            </a:r>
            <a:r>
              <a:rPr lang="en-US" dirty="0" err="1">
                <a:solidFill>
                  <a:srgbClr val="FF0000"/>
                </a:solidFill>
              </a:rPr>
              <a:t>optode</a:t>
            </a:r>
            <a:r>
              <a:rPr lang="en-US" dirty="0">
                <a:solidFill>
                  <a:srgbClr val="FF0000"/>
                </a:solidFill>
              </a:rPr>
              <a:t> locations</a:t>
            </a:r>
          </a:p>
        </p:txBody>
      </p:sp>
      <p:sp>
        <p:nvSpPr>
          <p:cNvPr id="4" name="Rectangle 3"/>
          <p:cNvSpPr/>
          <p:nvPr/>
        </p:nvSpPr>
        <p:spPr>
          <a:xfrm>
            <a:off x="148280" y="1195495"/>
            <a:ext cx="8719493" cy="923330"/>
          </a:xfrm>
          <a:prstGeom prst="rect">
            <a:avLst/>
          </a:prstGeom>
        </p:spPr>
        <p:txBody>
          <a:bodyPr wrap="square">
            <a:spAutoFit/>
          </a:bodyPr>
          <a:lstStyle/>
          <a:p>
            <a:r>
              <a:rPr lang="en-US" b="1" dirty="0">
                <a:latin typeface="+mj-lt"/>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create</a:t>
            </a:r>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0" name="Straight Arrow Connector 19">
            <a:extLst>
              <a:ext uri="{FF2B5EF4-FFF2-40B4-BE49-F238E27FC236}">
                <a16:creationId xmlns:a16="http://schemas.microsoft.com/office/drawing/2014/main"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25" name="Straight Arrow Connector 24">
            <a:extLst>
              <a:ext uri="{FF2B5EF4-FFF2-40B4-BE49-F238E27FC236}">
                <a16:creationId xmlns:a16="http://schemas.microsoft.com/office/drawing/2014/main"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a16="http://schemas.microsoft.com/office/drawing/2014/main" id="{DD16913F-383B-7375-327A-6B8FB49F42D4}"/>
              </a:ext>
            </a:extLst>
          </p:cNvPr>
          <p:cNvPicPr>
            <a:picLocks noChangeAspect="1"/>
          </p:cNvPicPr>
          <p:nvPr/>
        </p:nvPicPr>
        <p:blipFill>
          <a:blip r:embed="rId2"/>
          <a:stretch>
            <a:fillRect/>
          </a:stretch>
        </p:blipFill>
        <p:spPr>
          <a:xfrm>
            <a:off x="0" y="4322055"/>
            <a:ext cx="2584580" cy="2535945"/>
          </a:xfrm>
          <a:prstGeom prst="rect">
            <a:avLst/>
          </a:prstGeom>
        </p:spPr>
      </p:pic>
      <p:pic>
        <p:nvPicPr>
          <p:cNvPr id="5" name="Picture 4">
            <a:extLst>
              <a:ext uri="{FF2B5EF4-FFF2-40B4-BE49-F238E27FC236}">
                <a16:creationId xmlns:a16="http://schemas.microsoft.com/office/drawing/2014/main" id="{37A27945-98E9-4106-2852-8B85EB4E9FF3}"/>
              </a:ext>
            </a:extLst>
          </p:cNvPr>
          <p:cNvPicPr>
            <a:picLocks noChangeAspect="1"/>
          </p:cNvPicPr>
          <p:nvPr/>
        </p:nvPicPr>
        <p:blipFill>
          <a:blip r:embed="rId3"/>
          <a:stretch>
            <a:fillRect/>
          </a:stretch>
        </p:blipFill>
        <p:spPr>
          <a:xfrm>
            <a:off x="3899710" y="4238625"/>
            <a:ext cx="7210425" cy="2619375"/>
          </a:xfrm>
          <a:prstGeom prst="rect">
            <a:avLst/>
          </a:prstGeom>
        </p:spPr>
      </p:pic>
      <p:sp>
        <p:nvSpPr>
          <p:cNvPr id="2" name="Slide Number Placeholder 1">
            <a:extLst>
              <a:ext uri="{FF2B5EF4-FFF2-40B4-BE49-F238E27FC236}">
                <a16:creationId xmlns:a16="http://schemas.microsoft.com/office/drawing/2014/main" id="{A0C2BA09-31AD-7FFB-7D3B-4A3C05762DB5}"/>
              </a:ext>
            </a:extLst>
          </p:cNvPr>
          <p:cNvSpPr>
            <a:spLocks noGrp="1"/>
          </p:cNvSpPr>
          <p:nvPr>
            <p:ph type="sldNum" sz="quarter" idx="12"/>
          </p:nvPr>
        </p:nvSpPr>
        <p:spPr/>
        <p:txBody>
          <a:bodyPr/>
          <a:lstStyle/>
          <a:p>
            <a:fld id="{A6EA515B-EB3D-473C-ADE9-FD8348C61D57}" type="slidenum">
              <a:rPr lang="en-US" smtClean="0"/>
              <a:t>25</a:t>
            </a:fld>
            <a:endParaRPr lang="en-US"/>
          </a:p>
        </p:txBody>
      </p:sp>
      <p:pic>
        <p:nvPicPr>
          <p:cNvPr id="6" name="Picture 5"/>
          <p:cNvPicPr>
            <a:picLocks noChangeAspect="1"/>
          </p:cNvPicPr>
          <p:nvPr/>
        </p:nvPicPr>
        <p:blipFill>
          <a:blip r:embed="rId4"/>
          <a:stretch>
            <a:fillRect/>
          </a:stretch>
        </p:blipFill>
        <p:spPr>
          <a:xfrm>
            <a:off x="215432" y="2183076"/>
            <a:ext cx="6238875" cy="952500"/>
          </a:xfrm>
          <a:prstGeom prst="rect">
            <a:avLst/>
          </a:prstGeom>
        </p:spPr>
      </p:pic>
      <p:pic>
        <p:nvPicPr>
          <p:cNvPr id="7" name="Picture 6"/>
          <p:cNvPicPr>
            <a:picLocks noChangeAspect="1"/>
          </p:cNvPicPr>
          <p:nvPr/>
        </p:nvPicPr>
        <p:blipFill>
          <a:blip r:embed="rId5"/>
          <a:stretch>
            <a:fillRect/>
          </a:stretch>
        </p:blipFill>
        <p:spPr>
          <a:xfrm>
            <a:off x="215432" y="3394106"/>
            <a:ext cx="6238875" cy="419100"/>
          </a:xfrm>
          <a:prstGeom prst="rect">
            <a:avLst/>
          </a:prstGeom>
        </p:spPr>
      </p:pic>
    </p:spTree>
    <p:extLst>
      <p:ext uri="{BB962C8B-B14F-4D97-AF65-F5344CB8AC3E}">
        <p14:creationId xmlns:p14="http://schemas.microsoft.com/office/powerpoint/2010/main" val="2941910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p:txBody>
      </p:sp>
      <p:sp>
        <p:nvSpPr>
          <p:cNvPr id="4" name="Rectangle 3"/>
          <p:cNvSpPr/>
          <p:nvPr/>
        </p:nvSpPr>
        <p:spPr>
          <a:xfrm>
            <a:off x="148280" y="656645"/>
            <a:ext cx="9163669" cy="338554"/>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Take the scooped section of the LD mesh and turn it into a HD mesh</a:t>
            </a:r>
            <a:endParaRPr lang="en-US" sz="1200" b="1" dirty="0">
              <a:solidFill>
                <a:srgbClr val="228B22"/>
              </a:solidFill>
              <a:latin typeface="Courier New" panose="02070309020205020404" pitchFamily="49" charset="0"/>
            </a:endParaRPr>
          </a:p>
        </p:txBody>
      </p:sp>
      <p:sp>
        <p:nvSpPr>
          <p:cNvPr id="20" name="Rounded Rectangle 20">
            <a:extLst>
              <a:ext uri="{FF2B5EF4-FFF2-40B4-BE49-F238E27FC236}">
                <a16:creationId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a16="http://schemas.microsoft.com/office/drawing/2014/main" id="{BF5ACF8F-29B8-CB4F-F0E7-4C298B4BD615}"/>
              </a:ext>
            </a:extLst>
          </p:cNvPr>
          <p:cNvPicPr>
            <a:picLocks noChangeAspect="1"/>
          </p:cNvPicPr>
          <p:nvPr/>
        </p:nvPicPr>
        <p:blipFill>
          <a:blip r:embed="rId3"/>
          <a:stretch>
            <a:fillRect/>
          </a:stretch>
        </p:blipFill>
        <p:spPr>
          <a:xfrm>
            <a:off x="2359867" y="4374660"/>
            <a:ext cx="2800518" cy="2473392"/>
          </a:xfrm>
          <a:prstGeom prst="rect">
            <a:avLst/>
          </a:prstGeom>
        </p:spPr>
      </p:pic>
      <p:pic>
        <p:nvPicPr>
          <p:cNvPr id="5" name="Picture 4">
            <a:extLst>
              <a:ext uri="{FF2B5EF4-FFF2-40B4-BE49-F238E27FC236}">
                <a16:creationId xmlns:a16="http://schemas.microsoft.com/office/drawing/2014/main" id="{EC5D4127-593E-7931-AB85-137435CAC225}"/>
              </a:ext>
            </a:extLst>
          </p:cNvPr>
          <p:cNvPicPr>
            <a:picLocks noChangeAspect="1"/>
          </p:cNvPicPr>
          <p:nvPr/>
        </p:nvPicPr>
        <p:blipFill>
          <a:blip r:embed="rId4"/>
          <a:stretch>
            <a:fillRect/>
          </a:stretch>
        </p:blipFill>
        <p:spPr>
          <a:xfrm>
            <a:off x="6360021" y="4374660"/>
            <a:ext cx="3155399" cy="2483340"/>
          </a:xfrm>
          <a:prstGeom prst="rect">
            <a:avLst/>
          </a:prstGeom>
        </p:spPr>
      </p:pic>
      <p:sp>
        <p:nvSpPr>
          <p:cNvPr id="6" name="TextBox 5">
            <a:extLst>
              <a:ext uri="{FF2B5EF4-FFF2-40B4-BE49-F238E27FC236}">
                <a16:creationId xmlns:a16="http://schemas.microsoft.com/office/drawing/2014/main" id="{0119BA38-3DDC-EF75-BCE9-070BD6B04544}"/>
              </a:ext>
            </a:extLst>
          </p:cNvPr>
          <p:cNvSpPr txBox="1"/>
          <p:nvPr/>
        </p:nvSpPr>
        <p:spPr>
          <a:xfrm>
            <a:off x="3309521" y="4066883"/>
            <a:ext cx="901209" cy="307777"/>
          </a:xfrm>
          <a:prstGeom prst="rect">
            <a:avLst/>
          </a:prstGeom>
          <a:noFill/>
        </p:spPr>
        <p:txBody>
          <a:bodyPr wrap="none" rtlCol="0">
            <a:spAutoFit/>
          </a:bodyPr>
          <a:lstStyle/>
          <a:p>
            <a:r>
              <a:rPr lang="en-US" sz="1400" dirty="0"/>
              <a:t>Top View</a:t>
            </a:r>
          </a:p>
        </p:txBody>
      </p:sp>
      <p:sp>
        <p:nvSpPr>
          <p:cNvPr id="7" name="TextBox 6">
            <a:extLst>
              <a:ext uri="{FF2B5EF4-FFF2-40B4-BE49-F238E27FC236}">
                <a16:creationId xmlns:a16="http://schemas.microsoft.com/office/drawing/2014/main" id="{BBD6D57E-B4F4-CC86-0252-AE9F15E2E21C}"/>
              </a:ext>
            </a:extLst>
          </p:cNvPr>
          <p:cNvSpPr txBox="1"/>
          <p:nvPr/>
        </p:nvSpPr>
        <p:spPr>
          <a:xfrm>
            <a:off x="7334061" y="4066883"/>
            <a:ext cx="1207318" cy="307777"/>
          </a:xfrm>
          <a:prstGeom prst="rect">
            <a:avLst/>
          </a:prstGeom>
          <a:noFill/>
        </p:spPr>
        <p:txBody>
          <a:bodyPr wrap="none" rtlCol="0">
            <a:spAutoFit/>
          </a:bodyPr>
          <a:lstStyle/>
          <a:p>
            <a:r>
              <a:rPr lang="en-US" sz="1400" dirty="0"/>
              <a:t>Bottom View</a:t>
            </a:r>
          </a:p>
        </p:txBody>
      </p:sp>
      <p:sp>
        <p:nvSpPr>
          <p:cNvPr id="8" name="TextBox 7">
            <a:extLst>
              <a:ext uri="{FF2B5EF4-FFF2-40B4-BE49-F238E27FC236}">
                <a16:creationId xmlns:a16="http://schemas.microsoft.com/office/drawing/2014/main" id="{F7A2DD87-633D-9DA3-E1CD-8A473600E49F}"/>
              </a:ext>
            </a:extLst>
          </p:cNvPr>
          <p:cNvSpPr txBox="1"/>
          <p:nvPr/>
        </p:nvSpPr>
        <p:spPr>
          <a:xfrm>
            <a:off x="9515420" y="4629715"/>
            <a:ext cx="2676580" cy="954107"/>
          </a:xfrm>
          <a:prstGeom prst="rect">
            <a:avLst/>
          </a:prstGeom>
          <a:noFill/>
        </p:spPr>
        <p:txBody>
          <a:bodyPr wrap="square" rtlCol="0">
            <a:spAutoFit/>
          </a:bodyPr>
          <a:lstStyle/>
          <a:p>
            <a:pPr algn="ctr"/>
            <a:r>
              <a:rPr lang="en-US" sz="1400" dirty="0"/>
              <a:t>Bottom view helps to make sure the mesh is totally hollow, with no connected strands on the inside</a:t>
            </a:r>
          </a:p>
        </p:txBody>
      </p:sp>
      <p:sp>
        <p:nvSpPr>
          <p:cNvPr id="9" name="Slide Number Placeholder 8">
            <a:extLst>
              <a:ext uri="{FF2B5EF4-FFF2-40B4-BE49-F238E27FC236}">
                <a16:creationId xmlns:a16="http://schemas.microsoft.com/office/drawing/2014/main" id="{1748F120-E4DC-A63A-B00A-7BA6754135EB}"/>
              </a:ext>
            </a:extLst>
          </p:cNvPr>
          <p:cNvSpPr>
            <a:spLocks noGrp="1"/>
          </p:cNvSpPr>
          <p:nvPr>
            <p:ph type="sldNum" sz="quarter" idx="12"/>
          </p:nvPr>
        </p:nvSpPr>
        <p:spPr/>
        <p:txBody>
          <a:bodyPr/>
          <a:lstStyle/>
          <a:p>
            <a:fld id="{A6EA515B-EB3D-473C-ADE9-FD8348C61D57}" type="slidenum">
              <a:rPr lang="en-US" smtClean="0"/>
              <a:t>26</a:t>
            </a:fld>
            <a:endParaRPr lang="en-US"/>
          </a:p>
        </p:txBody>
      </p:sp>
      <p:pic>
        <p:nvPicPr>
          <p:cNvPr id="10" name="Picture 9"/>
          <p:cNvPicPr>
            <a:picLocks noChangeAspect="1"/>
          </p:cNvPicPr>
          <p:nvPr/>
        </p:nvPicPr>
        <p:blipFill>
          <a:blip r:embed="rId5"/>
          <a:stretch>
            <a:fillRect/>
          </a:stretch>
        </p:blipFill>
        <p:spPr>
          <a:xfrm>
            <a:off x="0" y="1799070"/>
            <a:ext cx="8956726" cy="1253466"/>
          </a:xfrm>
          <a:prstGeom prst="rect">
            <a:avLst/>
          </a:prstGeom>
        </p:spPr>
      </p:pic>
    </p:spTree>
    <p:extLst>
      <p:ext uri="{BB962C8B-B14F-4D97-AF65-F5344CB8AC3E}">
        <p14:creationId xmlns:p14="http://schemas.microsoft.com/office/powerpoint/2010/main" val="768733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68369"/>
            <a:ext cx="12192000" cy="1116171"/>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a high-density mesh and visualize</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Notes and possible errors</a:t>
            </a:r>
          </a:p>
        </p:txBody>
      </p:sp>
      <p:pic>
        <p:nvPicPr>
          <p:cNvPr id="7" name="Picture 6" descr="Graphical user interface, application, Word&#10;&#10;Description automatically generated">
            <a:extLst>
              <a:ext uri="{FF2B5EF4-FFF2-40B4-BE49-F238E27FC236}">
                <a16:creationId xmlns:a16="http://schemas.microsoft.com/office/drawing/2014/main" id="{7ADEAD0C-D0FD-3E3E-B4F3-E55E09DD4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7069" y="1449998"/>
            <a:ext cx="3582563" cy="692786"/>
          </a:xfrm>
          <a:prstGeom prst="rect">
            <a:avLst/>
          </a:prstGeom>
        </p:spPr>
      </p:pic>
      <p:pic>
        <p:nvPicPr>
          <p:cNvPr id="2" name="Picture 1"/>
          <p:cNvPicPr>
            <a:picLocks noChangeAspect="1"/>
          </p:cNvPicPr>
          <p:nvPr/>
        </p:nvPicPr>
        <p:blipFill>
          <a:blip r:embed="rId3"/>
          <a:stretch>
            <a:fillRect/>
          </a:stretch>
        </p:blipFill>
        <p:spPr>
          <a:xfrm>
            <a:off x="9002463" y="2892973"/>
            <a:ext cx="2771775" cy="1666875"/>
          </a:xfrm>
          <a:prstGeom prst="rect">
            <a:avLst/>
          </a:prstGeom>
        </p:spPr>
      </p:pic>
      <p:sp>
        <p:nvSpPr>
          <p:cNvPr id="3" name="TextBox 2"/>
          <p:cNvSpPr txBox="1"/>
          <p:nvPr/>
        </p:nvSpPr>
        <p:spPr>
          <a:xfrm>
            <a:off x="9033295" y="2246642"/>
            <a:ext cx="271011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Files to delete if File I/O Error occurs</a:t>
            </a:r>
          </a:p>
        </p:txBody>
      </p:sp>
      <p:sp>
        <p:nvSpPr>
          <p:cNvPr id="6" name="TextBox 5"/>
          <p:cNvSpPr txBox="1"/>
          <p:nvPr/>
        </p:nvSpPr>
        <p:spPr>
          <a:xfrm>
            <a:off x="8817054" y="1080666"/>
            <a:ext cx="31425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Pop-up box for File I/O Error</a:t>
            </a:r>
          </a:p>
        </p:txBody>
      </p:sp>
      <p:sp>
        <p:nvSpPr>
          <p:cNvPr id="4" name="Slide Number Placeholder 3">
            <a:extLst>
              <a:ext uri="{FF2B5EF4-FFF2-40B4-BE49-F238E27FC236}">
                <a16:creationId xmlns:a16="http://schemas.microsoft.com/office/drawing/2014/main" id="{27D6CBA3-9294-36AA-7E05-F6519A26C7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8" name="Content Placeholder 8">
            <a:extLst>
              <a:ext uri="{FF2B5EF4-FFF2-40B4-BE49-F238E27FC236}">
                <a16:creationId xmlns:a16="http://schemas.microsoft.com/office/drawing/2014/main" id="{B21481E0-D561-3638-6B72-B79593965B80}"/>
              </a:ext>
            </a:extLst>
          </p:cNvPr>
          <p:cNvSpPr txBox="1">
            <a:spLocks/>
          </p:cNvSpPr>
          <p:nvPr/>
        </p:nvSpPr>
        <p:spPr>
          <a:xfrm>
            <a:off x="48228" y="957127"/>
            <a:ext cx="8548841" cy="5930781"/>
          </a:xfrm>
          <a:prstGeom prst="rect">
            <a:avLst/>
          </a:prstGeom>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900" b="1" dirty="0">
                <a:latin typeface="+mj-lt"/>
                <a:cs typeface="Arial" panose="020B0604020202020204" pitchFamily="34" charset="0"/>
              </a:rPr>
              <a:t>Possible Errors in HD mesh generation</a:t>
            </a:r>
          </a:p>
          <a:p>
            <a:r>
              <a:rPr lang="en-US" sz="1700" b="1" dirty="0">
                <a:latin typeface="+mj-lt"/>
                <a:cs typeface="Arial" panose="020B0604020202020204" pitchFamily="34" charset="0"/>
              </a:rPr>
              <a:t>File I/O Error:</a:t>
            </a:r>
          </a:p>
          <a:p>
            <a:pPr lvl="1"/>
            <a:r>
              <a:rPr lang="en-US" sz="1300" b="1" dirty="0">
                <a:latin typeface="+mj-lt"/>
                <a:cs typeface="Arial" panose="020B0604020202020204" pitchFamily="34" charset="0"/>
              </a:rPr>
              <a:t>Solution: delete all mesh files in your output directory, change the </a:t>
            </a:r>
            <a:r>
              <a:rPr lang="en-US" sz="1300" b="1" dirty="0" err="1">
                <a:latin typeface="+mj-lt"/>
                <a:cs typeface="Arial" panose="020B0604020202020204" pitchFamily="34" charset="0"/>
              </a:rPr>
              <a:t>meshname</a:t>
            </a:r>
            <a:r>
              <a:rPr lang="en-US" sz="1300" b="1" dirty="0">
                <a:latin typeface="+mj-lt"/>
                <a:cs typeface="Arial" panose="020B0604020202020204" pitchFamily="34" charset="0"/>
              </a:rPr>
              <a:t> variable to a new name and re-run</a:t>
            </a:r>
          </a:p>
          <a:p>
            <a:pPr lvl="1"/>
            <a:r>
              <a:rPr lang="en-US" sz="1300" b="1" dirty="0">
                <a:latin typeface="+mj-lt"/>
                <a:cs typeface="Arial" panose="020B0604020202020204" pitchFamily="34" charset="0"/>
              </a:rPr>
              <a:t>Ex: ‘_HD_Mesh1’ </a:t>
            </a:r>
            <a:r>
              <a:rPr lang="en-US" sz="1300" b="1" dirty="0">
                <a:latin typeface="+mj-lt"/>
                <a:cs typeface="Arial" panose="020B0604020202020204" pitchFamily="34" charset="0"/>
                <a:sym typeface="Wingdings" panose="05000000000000000000" pitchFamily="2" charset="2"/>
              </a:rPr>
              <a:t></a:t>
            </a:r>
            <a:r>
              <a:rPr lang="en-US" sz="1300" b="1" dirty="0">
                <a:latin typeface="+mj-lt"/>
                <a:cs typeface="Arial" panose="020B0604020202020204" pitchFamily="34" charset="0"/>
              </a:rPr>
              <a:t> ‘_HD_Mesh0’</a:t>
            </a:r>
          </a:p>
          <a:p>
            <a:pPr lvl="1"/>
            <a:r>
              <a:rPr lang="en-US" sz="1300" b="1" dirty="0">
                <a:latin typeface="+mj-lt"/>
                <a:cs typeface="Arial" panose="020B0604020202020204" pitchFamily="34" charset="0"/>
              </a:rPr>
              <a:t>Make sure you delete these files from the file manager, and NOT within </a:t>
            </a:r>
            <a:r>
              <a:rPr lang="en-US" sz="1300" b="1" dirty="0" err="1">
                <a:latin typeface="+mj-lt"/>
                <a:cs typeface="Arial" panose="020B0604020202020204" pitchFamily="34" charset="0"/>
              </a:rPr>
              <a:t>matlab</a:t>
            </a:r>
            <a:endParaRPr lang="en-US" sz="1300" b="1" dirty="0">
              <a:latin typeface="+mj-lt"/>
              <a:cs typeface="Arial" panose="020B0604020202020204" pitchFamily="34" charset="0"/>
            </a:endParaRPr>
          </a:p>
          <a:p>
            <a:pPr lvl="1"/>
            <a:r>
              <a:rPr lang="en-US" sz="1300" b="1" dirty="0">
                <a:latin typeface="+mj-lt"/>
                <a:cs typeface="Arial" panose="020B0604020202020204" pitchFamily="34" charset="0"/>
              </a:rPr>
              <a:t>If the above doesn’t work, create an entirely new output directory, make that directory your current folder, then re-run lines 149-168</a:t>
            </a:r>
          </a:p>
          <a:p>
            <a:r>
              <a:rPr lang="en-US" sz="1700" b="1" dirty="0">
                <a:latin typeface="+mj-lt"/>
                <a:cs typeface="Arial" panose="020B0604020202020204" pitchFamily="34" charset="0"/>
              </a:rPr>
              <a:t>Poor mesh quality</a:t>
            </a:r>
          </a:p>
          <a:p>
            <a:pPr lvl="1"/>
            <a:r>
              <a:rPr lang="en-US" sz="1300" b="1" dirty="0">
                <a:latin typeface="+mj-lt"/>
                <a:cs typeface="Arial" panose="020B0604020202020204" pitchFamily="34" charset="0"/>
              </a:rPr>
              <a:t>Occurs if number of nodes in mesh is greater than 1,000,000</a:t>
            </a:r>
          </a:p>
          <a:p>
            <a:pPr lvl="1"/>
            <a:r>
              <a:rPr lang="en-US" sz="1300" b="1" dirty="0">
                <a:latin typeface="+mj-lt"/>
                <a:cs typeface="Arial" panose="020B0604020202020204" pitchFamily="34" charset="0"/>
              </a:rPr>
              <a:t>This is why we make smaller HD meshes and tune </a:t>
            </a:r>
            <a:r>
              <a:rPr lang="en-US" sz="1300" b="1" dirty="0" err="1">
                <a:latin typeface="+mj-lt"/>
                <a:cs typeface="Arial" panose="020B0604020202020204" pitchFamily="34" charset="0"/>
              </a:rPr>
              <a:t>params.cell</a:t>
            </a:r>
            <a:r>
              <a:rPr lang="en-US" sz="1300" b="1" dirty="0">
                <a:latin typeface="+mj-lt"/>
                <a:cs typeface="Arial" panose="020B0604020202020204" pitchFamily="34" charset="0"/>
              </a:rPr>
              <a:t> size</a:t>
            </a:r>
          </a:p>
          <a:p>
            <a:pPr lvl="1"/>
            <a:endParaRPr lang="en-US" sz="1200" b="1" dirty="0">
              <a:latin typeface="+mj-lt"/>
              <a:cs typeface="Arial" panose="020B0604020202020204" pitchFamily="34" charset="0"/>
            </a:endParaRPr>
          </a:p>
          <a:p>
            <a:pPr marL="0" indent="0">
              <a:buNone/>
            </a:pPr>
            <a:r>
              <a:rPr lang="en-US" sz="1900" b="1" dirty="0">
                <a:latin typeface="+mj-lt"/>
                <a:cs typeface="Arial" panose="020B0604020202020204" pitchFamily="34" charset="0"/>
              </a:rPr>
              <a:t>Parameters</a:t>
            </a:r>
          </a:p>
          <a:p>
            <a:r>
              <a:rPr lang="en-US" sz="1700" b="1" dirty="0" err="1">
                <a:latin typeface="+mj-lt"/>
                <a:cs typeface="Arial" panose="020B0604020202020204" pitchFamily="34" charset="0"/>
              </a:rPr>
              <a:t>Cell_size</a:t>
            </a:r>
            <a:r>
              <a:rPr lang="en-US" sz="1700" b="1" dirty="0">
                <a:latin typeface="+mj-lt"/>
                <a:cs typeface="Arial" panose="020B0604020202020204" pitchFamily="34" charset="0"/>
              </a:rPr>
              <a:t> = size of internal </a:t>
            </a:r>
            <a:r>
              <a:rPr lang="en-US" sz="1700" b="1" dirty="0" err="1">
                <a:latin typeface="+mj-lt"/>
                <a:cs typeface="Arial" panose="020B0604020202020204" pitchFamily="34" charset="0"/>
              </a:rPr>
              <a:t>tetrahedra</a:t>
            </a:r>
            <a:endParaRPr lang="en-US" sz="1700" b="1" dirty="0">
              <a:latin typeface="+mj-lt"/>
              <a:cs typeface="Arial" panose="020B0604020202020204" pitchFamily="34" charset="0"/>
            </a:endParaRPr>
          </a:p>
          <a:p>
            <a:pPr lvl="1"/>
            <a:r>
              <a:rPr lang="en-US" sz="1300" b="1" dirty="0">
                <a:latin typeface="+mj-lt"/>
                <a:cs typeface="Arial" panose="020B0604020202020204" pitchFamily="34" charset="0"/>
              </a:rPr>
              <a:t>This can be changed to ensure that the number of nodes in the mesh does not exceed 999,999</a:t>
            </a:r>
          </a:p>
          <a:p>
            <a:pPr lvl="1"/>
            <a:r>
              <a:rPr lang="en-US" sz="1300" b="1" dirty="0">
                <a:latin typeface="+mj-lt"/>
                <a:cs typeface="Arial" panose="020B0604020202020204" pitchFamily="34" charset="0"/>
              </a:rPr>
              <a:t>For HD meshes, this is typically set to 1.0 for visual pad, and 2.0 for larger volume meshes i.e. full head</a:t>
            </a:r>
          </a:p>
          <a:p>
            <a:r>
              <a:rPr lang="en-US" sz="1700" b="1" dirty="0" err="1">
                <a:latin typeface="+mj-lt"/>
                <a:cs typeface="Arial" panose="020B0604020202020204" pitchFamily="34" charset="0"/>
              </a:rPr>
              <a:t>Facet_distance</a:t>
            </a:r>
            <a:r>
              <a:rPr lang="en-US" sz="1700" b="1" dirty="0">
                <a:latin typeface="+mj-lt"/>
                <a:cs typeface="Arial" panose="020B0604020202020204" pitchFamily="34" charset="0"/>
              </a:rPr>
              <a:t> = error tolerance at boundary for node positions</a:t>
            </a:r>
          </a:p>
          <a:p>
            <a:pPr lvl="1"/>
            <a:r>
              <a:rPr lang="en-US" sz="1300" b="1" dirty="0">
                <a:latin typeface="+mj-lt"/>
                <a:cs typeface="Arial" panose="020B0604020202020204" pitchFamily="34" charset="0"/>
              </a:rPr>
              <a:t>Typically set to 2.0 for HD meshes</a:t>
            </a:r>
          </a:p>
          <a:p>
            <a:r>
              <a:rPr lang="en-US" sz="1700" b="1" dirty="0" err="1">
                <a:latin typeface="+mj-lt"/>
                <a:cs typeface="Arial" panose="020B0604020202020204" pitchFamily="34" charset="0"/>
              </a:rPr>
              <a:t>Facet_size</a:t>
            </a:r>
            <a:r>
              <a:rPr lang="en-US" sz="1700" b="1" dirty="0">
                <a:latin typeface="+mj-lt"/>
                <a:cs typeface="Arial" panose="020B0604020202020204" pitchFamily="34" charset="0"/>
              </a:rPr>
              <a:t> = size of surface triangles of mesh</a:t>
            </a:r>
          </a:p>
          <a:p>
            <a:pPr lvl="1"/>
            <a:r>
              <a:rPr lang="en-US" sz="1300" b="1" dirty="0">
                <a:latin typeface="+mj-lt"/>
                <a:cs typeface="Arial" panose="020B0604020202020204" pitchFamily="34" charset="0"/>
              </a:rPr>
              <a:t>Want to keep this as small as possible, as we want the surface to be highly faceted</a:t>
            </a:r>
          </a:p>
          <a:p>
            <a:pPr lvl="1"/>
            <a:r>
              <a:rPr lang="en-US" sz="1300" b="1" dirty="0">
                <a:latin typeface="+mj-lt"/>
                <a:cs typeface="Arial" panose="020B0604020202020204" pitchFamily="34" charset="0"/>
              </a:rPr>
              <a:t>Typically set to 0.8 for HD meshes</a:t>
            </a:r>
          </a:p>
        </p:txBody>
      </p:sp>
    </p:spTree>
    <p:extLst>
      <p:ext uri="{BB962C8B-B14F-4D97-AF65-F5344CB8AC3E}">
        <p14:creationId xmlns:p14="http://schemas.microsoft.com/office/powerpoint/2010/main" val="1113785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HD mesh</a:t>
            </a:r>
          </a:p>
        </p:txBody>
      </p:sp>
      <p:sp>
        <p:nvSpPr>
          <p:cNvPr id="26" name="Rounded Rectangle 20">
            <a:extLst>
              <a:ext uri="{FF2B5EF4-FFF2-40B4-BE49-F238E27FC236}">
                <a16:creationId xmlns:a16="http://schemas.microsoft.com/office/drawing/2014/main"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7" name="Straight Arrow Connector 26">
            <a:extLst>
              <a:ext uri="{FF2B5EF4-FFF2-40B4-BE49-F238E27FC236}">
                <a16:creationId xmlns:a16="http://schemas.microsoft.com/office/drawing/2014/main"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a16="http://schemas.microsoft.com/office/drawing/2014/main"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9" name="Straight Arrow Connector 28">
            <a:extLst>
              <a:ext uri="{FF2B5EF4-FFF2-40B4-BE49-F238E27FC236}">
                <a16:creationId xmlns:a16="http://schemas.microsoft.com/office/drawing/2014/main"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a16="http://schemas.microsoft.com/office/drawing/2014/main"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1" name="Straight Arrow Connector 30">
            <a:extLst>
              <a:ext uri="{FF2B5EF4-FFF2-40B4-BE49-F238E27FC236}">
                <a16:creationId xmlns:a16="http://schemas.microsoft.com/office/drawing/2014/main"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a16="http://schemas.microsoft.com/office/drawing/2014/main"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3" name="Straight Arrow Connector 32">
            <a:extLst>
              <a:ext uri="{FF2B5EF4-FFF2-40B4-BE49-F238E27FC236}">
                <a16:creationId xmlns:a16="http://schemas.microsoft.com/office/drawing/2014/main"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a16="http://schemas.microsoft.com/office/drawing/2014/main"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cxnSp>
        <p:nvCxnSpPr>
          <p:cNvPr id="35" name="Straight Arrow Connector 34">
            <a:extLst>
              <a:ext uri="{FF2B5EF4-FFF2-40B4-BE49-F238E27FC236}">
                <a16:creationId xmlns:a16="http://schemas.microsoft.com/office/drawing/2014/main"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a16="http://schemas.microsoft.com/office/drawing/2014/main"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1" name="Rectangle 20">
            <a:extLst>
              <a:ext uri="{FF2B5EF4-FFF2-40B4-BE49-F238E27FC236}">
                <a16:creationId xmlns:a16="http://schemas.microsoft.com/office/drawing/2014/main" id="{8D756365-639B-F5A0-69A2-02A75EAD2BF8}"/>
              </a:ext>
            </a:extLst>
          </p:cNvPr>
          <p:cNvSpPr/>
          <p:nvPr/>
        </p:nvSpPr>
        <p:spPr>
          <a:xfrm>
            <a:off x="148280" y="1002566"/>
            <a:ext cx="8394355" cy="3108543"/>
          </a:xfrm>
          <a:prstGeom prst="rect">
            <a:avLst/>
          </a:prstGeom>
        </p:spPr>
        <p:txBody>
          <a:bodyPr wrap="square">
            <a:spAutoFit/>
          </a:bodyPr>
          <a:lstStyle/>
          <a:p>
            <a:r>
              <a:rPr lang="en-US" b="1" dirty="0">
                <a:latin typeface="+mj-lt"/>
                <a:cs typeface="Arial" panose="020B0604020202020204" pitchFamily="34" charset="0"/>
              </a:rPr>
              <a:t>This time, since the HD mesh is in the same space that the LD mesh was, the grid will already be lined up and sitting on the mesh when hummingbird starts. You’ll need to move it away from the mesh and re-relax the grid back onto the mesh</a:t>
            </a:r>
          </a:p>
          <a:p>
            <a:pPr marL="342900" indent="-342900">
              <a:buFont typeface="+mj-lt"/>
              <a:buAutoNum type="arabicPeriod"/>
            </a:pPr>
            <a:r>
              <a:rPr lang="en-US" sz="1600" b="1" dirty="0">
                <a:latin typeface="+mj-lt"/>
                <a:cs typeface="Arial" panose="020B0604020202020204" pitchFamily="34" charset="0"/>
              </a:rPr>
              <a:t>Change the view to “XY View”</a:t>
            </a:r>
          </a:p>
          <a:p>
            <a:pPr marL="342900" indent="-342900">
              <a:buFont typeface="+mj-lt"/>
              <a:buAutoNum type="arabicPeriod"/>
            </a:pPr>
            <a:r>
              <a:rPr lang="en-US" sz="1600" b="1" dirty="0">
                <a:latin typeface="+mj-lt"/>
                <a:cs typeface="Arial" panose="020B0604020202020204" pitchFamily="34" charset="0"/>
              </a:rPr>
              <a:t>Move the grid off the mesh by setting </a:t>
            </a:r>
            <a:r>
              <a:rPr lang="en-US" sz="1600" b="1" dirty="0" err="1">
                <a:latin typeface="+mj-lt"/>
                <a:cs typeface="Arial" panose="020B0604020202020204" pitchFamily="34" charset="0"/>
              </a:rPr>
              <a:t>dy</a:t>
            </a:r>
            <a:r>
              <a:rPr lang="en-US" sz="1600" b="1" dirty="0">
                <a:latin typeface="+mj-lt"/>
                <a:cs typeface="Arial" panose="020B0604020202020204" pitchFamily="34" charset="0"/>
              </a:rPr>
              <a:t> = -10</a:t>
            </a:r>
          </a:p>
          <a:p>
            <a:pPr marL="342900" indent="-342900">
              <a:buFont typeface="+mj-lt"/>
              <a:buAutoNum type="arabicPeriod"/>
            </a:pPr>
            <a:r>
              <a:rPr lang="en-US" sz="1600" b="1" dirty="0">
                <a:latin typeface="+mj-lt"/>
                <a:cs typeface="Arial" panose="020B0604020202020204" pitchFamily="34" charset="0"/>
              </a:rPr>
              <a:t>Adjust the scale to 1.1 (this is the scale we used for the LD mesh too)</a:t>
            </a:r>
          </a:p>
          <a:p>
            <a:pPr marL="342900" indent="-342900">
              <a:buFont typeface="+mj-lt"/>
              <a:buAutoNum type="arabicPeriod"/>
            </a:pPr>
            <a:r>
              <a:rPr lang="en-US" sz="1600" b="1" dirty="0">
                <a:latin typeface="+mj-lt"/>
                <a:cs typeface="Arial" panose="020B0604020202020204" pitchFamily="34" charset="0"/>
              </a:rPr>
              <a:t>Hit “Update Figure”</a:t>
            </a:r>
          </a:p>
          <a:p>
            <a:pPr marL="800100" lvl="1" indent="-342900">
              <a:buFont typeface="Arial" panose="020B0604020202020204" pitchFamily="34" charset="0"/>
              <a:buChar char="•"/>
            </a:pPr>
            <a:r>
              <a:rPr lang="en-US" sz="1600" b="1" dirty="0">
                <a:latin typeface="+mj-lt"/>
                <a:cs typeface="Arial" panose="020B0604020202020204" pitchFamily="34" charset="0"/>
              </a:rPr>
              <a:t>Hummingbird’s GUI should now look like the image below</a:t>
            </a:r>
          </a:p>
          <a:p>
            <a:pPr marL="342900" indent="-342900">
              <a:buFont typeface="+mj-lt"/>
              <a:buAutoNum type="arabicPeriod"/>
            </a:pPr>
            <a:r>
              <a:rPr lang="en-US" sz="1600" b="1" dirty="0">
                <a:latin typeface="+mj-lt"/>
                <a:cs typeface="Arial" panose="020B0604020202020204" pitchFamily="34" charset="0"/>
              </a:rPr>
              <a:t>Hit “Relax Mesh” and “Finalize” after the grid has been re-relaxed onto the mesh</a:t>
            </a:r>
          </a:p>
          <a:p>
            <a:pPr marL="342900" indent="-342900">
              <a:buFont typeface="+mj-lt"/>
              <a:buAutoNum type="arabicPeriod"/>
            </a:pPr>
            <a:endParaRPr lang="en-US" sz="1400" dirty="0">
              <a:latin typeface="+mj-lt"/>
              <a:cs typeface="Arial" panose="020B0604020202020204" pitchFamily="34" charset="0"/>
            </a:endParaRPr>
          </a:p>
          <a:p>
            <a:pPr marL="285750" indent="-285750">
              <a:buFont typeface="Arial" panose="020B0604020202020204" pitchFamily="34" charset="0"/>
              <a:buChar char="•"/>
            </a:pPr>
            <a:endParaRPr lang="en-US" sz="1400" dirty="0">
              <a:latin typeface="+mj-lt"/>
              <a:cs typeface="Arial" panose="020B0604020202020204" pitchFamily="34" charset="0"/>
            </a:endParaRPr>
          </a:p>
        </p:txBody>
      </p:sp>
      <p:sp>
        <p:nvSpPr>
          <p:cNvPr id="10" name="Arrow: Bent 9">
            <a:extLst>
              <a:ext uri="{FF2B5EF4-FFF2-40B4-BE49-F238E27FC236}">
                <a16:creationId xmlns:a16="http://schemas.microsoft.com/office/drawing/2014/main" id="{FAE6EA84-C3C8-A586-C1BB-080713193CAE}"/>
              </a:ext>
            </a:extLst>
          </p:cNvPr>
          <p:cNvSpPr/>
          <p:nvPr/>
        </p:nvSpPr>
        <p:spPr>
          <a:xfrm rot="5400000">
            <a:off x="7380539" y="2386068"/>
            <a:ext cx="639004" cy="2213885"/>
          </a:xfrm>
          <a:prstGeom prst="bentArrow">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 name="Slide Number Placeholder 3">
            <a:extLst>
              <a:ext uri="{FF2B5EF4-FFF2-40B4-BE49-F238E27FC236}">
                <a16:creationId xmlns:a16="http://schemas.microsoft.com/office/drawing/2014/main" id="{22E346F2-B2B4-EDBF-8A1E-A79CFF465EE5}"/>
              </a:ext>
            </a:extLst>
          </p:cNvPr>
          <p:cNvSpPr>
            <a:spLocks noGrp="1"/>
          </p:cNvSpPr>
          <p:nvPr>
            <p:ph type="sldNum" sz="quarter" idx="12"/>
          </p:nvPr>
        </p:nvSpPr>
        <p:spPr/>
        <p:txBody>
          <a:bodyPr/>
          <a:lstStyle/>
          <a:p>
            <a:fld id="{A6EA515B-EB3D-473C-ADE9-FD8348C61D57}" type="slidenum">
              <a:rPr lang="en-US" smtClean="0"/>
              <a:t>28</a:t>
            </a:fld>
            <a:endParaRPr lang="en-US"/>
          </a:p>
        </p:txBody>
      </p:sp>
      <p:pic>
        <p:nvPicPr>
          <p:cNvPr id="5" name="Picture 4">
            <a:extLst>
              <a:ext uri="{FF2B5EF4-FFF2-40B4-BE49-F238E27FC236}">
                <a16:creationId xmlns:a16="http://schemas.microsoft.com/office/drawing/2014/main" id="{C59AE343-7DE2-0ACE-4F6E-2DFEC4E085EA}"/>
              </a:ext>
            </a:extLst>
          </p:cNvPr>
          <p:cNvPicPr>
            <a:picLocks noChangeAspect="1"/>
          </p:cNvPicPr>
          <p:nvPr/>
        </p:nvPicPr>
        <p:blipFill>
          <a:blip r:embed="rId3"/>
          <a:stretch>
            <a:fillRect/>
          </a:stretch>
        </p:blipFill>
        <p:spPr>
          <a:xfrm>
            <a:off x="4778188" y="3812512"/>
            <a:ext cx="4028796" cy="3034383"/>
          </a:xfrm>
          <a:prstGeom prst="rect">
            <a:avLst/>
          </a:prstGeom>
        </p:spPr>
      </p:pic>
      <p:pic>
        <p:nvPicPr>
          <p:cNvPr id="8" name="Picture 7">
            <a:extLst>
              <a:ext uri="{FF2B5EF4-FFF2-40B4-BE49-F238E27FC236}">
                <a16:creationId xmlns:a16="http://schemas.microsoft.com/office/drawing/2014/main" id="{A7384C0D-D96C-22D2-D5AF-5754D9DB5033}"/>
              </a:ext>
            </a:extLst>
          </p:cNvPr>
          <p:cNvPicPr>
            <a:picLocks noChangeAspect="1"/>
          </p:cNvPicPr>
          <p:nvPr/>
        </p:nvPicPr>
        <p:blipFill>
          <a:blip r:embed="rId4"/>
          <a:stretch>
            <a:fillRect/>
          </a:stretch>
        </p:blipFill>
        <p:spPr>
          <a:xfrm>
            <a:off x="9489233" y="4785966"/>
            <a:ext cx="2170922" cy="2060929"/>
          </a:xfrm>
          <a:prstGeom prst="rect">
            <a:avLst/>
          </a:prstGeom>
        </p:spPr>
      </p:pic>
      <p:pic>
        <p:nvPicPr>
          <p:cNvPr id="2" name="Picture 1"/>
          <p:cNvPicPr>
            <a:picLocks noChangeAspect="1"/>
          </p:cNvPicPr>
          <p:nvPr/>
        </p:nvPicPr>
        <p:blipFill>
          <a:blip r:embed="rId5"/>
          <a:stretch>
            <a:fillRect/>
          </a:stretch>
        </p:blipFill>
        <p:spPr>
          <a:xfrm>
            <a:off x="683559" y="3979053"/>
            <a:ext cx="2971800" cy="2057400"/>
          </a:xfrm>
          <a:prstGeom prst="rect">
            <a:avLst/>
          </a:prstGeom>
        </p:spPr>
      </p:pic>
    </p:spTree>
    <p:extLst>
      <p:ext uri="{BB962C8B-B14F-4D97-AF65-F5344CB8AC3E}">
        <p14:creationId xmlns:p14="http://schemas.microsoft.com/office/powerpoint/2010/main" val="1003443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Update pad info structure after running Hummingbird</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646331"/>
          </a:xfrm>
          <a:prstGeom prst="rect">
            <a:avLst/>
          </a:prstGeom>
        </p:spPr>
        <p:txBody>
          <a:bodyPr wrap="square">
            <a:spAutoFit/>
          </a:bodyPr>
          <a:lstStyle/>
          <a:p>
            <a:r>
              <a:rPr lang="en-US" b="1" dirty="0">
                <a:latin typeface="+mj-lt"/>
                <a:cs typeface="Arial" panose="020B0604020202020204" pitchFamily="34" charset="0"/>
              </a:rPr>
              <a:t>After the pad has been relaxed onto the HD mesh, we need to update the info structure with the new optode locations</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4" name="Slide Number Placeholder 3">
            <a:extLst>
              <a:ext uri="{FF2B5EF4-FFF2-40B4-BE49-F238E27FC236}">
                <a16:creationId xmlns:a16="http://schemas.microsoft.com/office/drawing/2014/main" id="{54673F37-CEE4-0870-39CE-6378DC1758C3}"/>
              </a:ext>
            </a:extLst>
          </p:cNvPr>
          <p:cNvSpPr>
            <a:spLocks noGrp="1"/>
          </p:cNvSpPr>
          <p:nvPr>
            <p:ph type="sldNum" sz="quarter" idx="12"/>
          </p:nvPr>
        </p:nvSpPr>
        <p:spPr/>
        <p:txBody>
          <a:bodyPr/>
          <a:lstStyle/>
          <a:p>
            <a:fld id="{A6EA515B-EB3D-473C-ADE9-FD8348C61D57}" type="slidenum">
              <a:rPr lang="en-US" smtClean="0"/>
              <a:t>29</a:t>
            </a:fld>
            <a:endParaRPr lang="en-US"/>
          </a:p>
        </p:txBody>
      </p:sp>
      <p:pic>
        <p:nvPicPr>
          <p:cNvPr id="5" name="Picture 4">
            <a:extLst>
              <a:ext uri="{FF2B5EF4-FFF2-40B4-BE49-F238E27FC236}">
                <a16:creationId xmlns:a16="http://schemas.microsoft.com/office/drawing/2014/main" id="{391BA12E-58D1-DBBC-5D3E-592FB823917A}"/>
              </a:ext>
            </a:extLst>
          </p:cNvPr>
          <p:cNvPicPr>
            <a:picLocks noChangeAspect="1"/>
          </p:cNvPicPr>
          <p:nvPr/>
        </p:nvPicPr>
        <p:blipFill>
          <a:blip r:embed="rId2"/>
          <a:stretch>
            <a:fillRect/>
          </a:stretch>
        </p:blipFill>
        <p:spPr>
          <a:xfrm>
            <a:off x="7587610" y="3990975"/>
            <a:ext cx="3590925" cy="2867025"/>
          </a:xfrm>
          <a:prstGeom prst="rect">
            <a:avLst/>
          </a:prstGeom>
        </p:spPr>
      </p:pic>
      <p:pic>
        <p:nvPicPr>
          <p:cNvPr id="2" name="Picture 1"/>
          <p:cNvPicPr>
            <a:picLocks noChangeAspect="1"/>
          </p:cNvPicPr>
          <p:nvPr/>
        </p:nvPicPr>
        <p:blipFill>
          <a:blip r:embed="rId3"/>
          <a:stretch>
            <a:fillRect/>
          </a:stretch>
        </p:blipFill>
        <p:spPr>
          <a:xfrm>
            <a:off x="762000" y="2513367"/>
            <a:ext cx="5334000" cy="2466975"/>
          </a:xfrm>
          <a:prstGeom prst="rect">
            <a:avLst/>
          </a:prstGeom>
        </p:spPr>
      </p:pic>
    </p:spTree>
    <p:extLst>
      <p:ext uri="{BB962C8B-B14F-4D97-AF65-F5344CB8AC3E}">
        <p14:creationId xmlns:p14="http://schemas.microsoft.com/office/powerpoint/2010/main" val="4215696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609807"/>
            <a:ext cx="8515557" cy="4037003"/>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16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rPr>
              <a:t>If it isn’t</a:t>
            </a:r>
            <a:r>
              <a:rPr lang="en-US" sz="1600" dirty="0">
                <a:solidFill>
                  <a:prstClr val="white">
                    <a:lumMod val="75000"/>
                    <a:lumOff val="25000"/>
                  </a:prstClr>
                </a:solidFill>
                <a:latin typeface="Trebuchet MS" panose="020B0603020202020204"/>
              </a:rPr>
              <a:t> already in your path, you must add it to your path</a:t>
            </a: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16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dirty="0">
                <a:solidFill>
                  <a:prstClr val="white">
                    <a:lumMod val="75000"/>
                    <a:lumOff val="25000"/>
                  </a:prstClr>
                </a:solidFill>
                <a:latin typeface="Trebuchet MS" panose="020B0603020202020204"/>
                <a:sym typeface="Wingdings" panose="05000000000000000000" pitchFamily="2" charset="2"/>
              </a:rPr>
              <a:t></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Now you can save outputs directly to your output directory</a:t>
            </a:r>
            <a:endPar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endParaRPr lang="en-US" dirty="0"/>
          </a:p>
        </p:txBody>
      </p:sp>
      <p:pic>
        <p:nvPicPr>
          <p:cNvPr id="3" name="Picture 2">
            <a:extLst>
              <a:ext uri="{FF2B5EF4-FFF2-40B4-BE49-F238E27FC236}">
                <a16:creationId xmlns:a16="http://schemas.microsoft.com/office/drawing/2014/main"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sp>
        <p:nvSpPr>
          <p:cNvPr id="4" name="Slide Number Placeholder 3">
            <a:extLst>
              <a:ext uri="{FF2B5EF4-FFF2-40B4-BE49-F238E27FC236}">
                <a16:creationId xmlns:a16="http://schemas.microsoft.com/office/drawing/2014/main" id="{3615D712-68C2-517E-3192-33F7730B9B54}"/>
              </a:ext>
            </a:extLst>
          </p:cNvPr>
          <p:cNvSpPr>
            <a:spLocks noGrp="1"/>
          </p:cNvSpPr>
          <p:nvPr>
            <p:ph type="sldNum" sz="quarter" idx="12"/>
          </p:nvPr>
        </p:nvSpPr>
        <p:spPr/>
        <p:txBody>
          <a:bodyPr/>
          <a:lstStyle/>
          <a:p>
            <a:fld id="{A6EA515B-EB3D-473C-ADE9-FD8348C61D57}" type="slidenum">
              <a:rPr lang="en-US" smtClean="0"/>
              <a:t>3</a:t>
            </a:fld>
            <a:endParaRPr lang="en-US"/>
          </a:p>
        </p:txBody>
      </p:sp>
      <p:pic>
        <p:nvPicPr>
          <p:cNvPr id="5" name="Picture 4"/>
          <p:cNvPicPr>
            <a:picLocks noChangeAspect="1"/>
          </p:cNvPicPr>
          <p:nvPr/>
        </p:nvPicPr>
        <p:blipFill>
          <a:blip r:embed="rId3"/>
          <a:stretch>
            <a:fillRect/>
          </a:stretch>
        </p:blipFill>
        <p:spPr>
          <a:xfrm>
            <a:off x="2631016" y="1132941"/>
            <a:ext cx="6974293" cy="241047"/>
          </a:xfrm>
          <a:prstGeom prst="rect">
            <a:avLst/>
          </a:prstGeom>
        </p:spPr>
      </p:pic>
    </p:spTree>
    <p:extLst>
      <p:ext uri="{BB962C8B-B14F-4D97-AF65-F5344CB8AC3E}">
        <p14:creationId xmlns:p14="http://schemas.microsoft.com/office/powerpoint/2010/main" val="285717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1138773"/>
          </a:xfrm>
          <a:prstGeom prst="rect">
            <a:avLst/>
          </a:prstGeom>
        </p:spPr>
        <p:txBody>
          <a:bodyPr wrap="square">
            <a:spAutoFit/>
          </a:bodyPr>
          <a:lstStyle/>
          <a:p>
            <a:pPr marL="342900" indent="-342900">
              <a:buAutoNum type="arabicPeriod"/>
            </a:pPr>
            <a:r>
              <a:rPr lang="en-US" b="1" dirty="0">
                <a:latin typeface="Arial" panose="020B0604020202020204" pitchFamily="34" charset="0"/>
                <a:cs typeface="Arial" panose="020B0604020202020204" pitchFamily="34" charset="0"/>
              </a:rPr>
              <a:t>Prepare mesh and optode information for NIRFAST, then visualize</a:t>
            </a:r>
            <a:endParaRPr lang="en-US" sz="1400" dirty="0">
              <a:latin typeface="Arial" panose="020B0604020202020204" pitchFamily="34" charset="0"/>
              <a:cs typeface="Arial" panose="020B0604020202020204" pitchFamily="34" charset="0"/>
            </a:endParaRPr>
          </a:p>
          <a:p>
            <a:pPr marL="342900" indent="-342900">
              <a:buAutoNum type="arabicPeriod"/>
            </a:pPr>
            <a:endParaRPr lang="en-US" sz="1400" dirty="0">
              <a:latin typeface="Arial" panose="020B0604020202020204" pitchFamily="34" charset="0"/>
              <a:cs typeface="Arial" panose="020B0604020202020204" pitchFamily="34" charset="0"/>
            </a:endParaRPr>
          </a:p>
          <a:p>
            <a:pPr marL="342900" indent="-342900">
              <a:buFont typeface="+mj-lt"/>
              <a:buAutoNum type="arabicPeriod" startAt="2"/>
            </a:pPr>
            <a:r>
              <a:rPr lang="en-US" b="1" dirty="0">
                <a:latin typeface="Arial" panose="020B0604020202020204" pitchFamily="34" charset="0"/>
                <a:cs typeface="Arial" panose="020B0604020202020204" pitchFamily="34" charset="0"/>
              </a:rPr>
              <a:t>Visualize cap and mesh with portion cut out to make extra sure that optodes are not placed too far within the mesh</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6" name="TextBox 5">
            <a:extLst>
              <a:ext uri="{FF2B5EF4-FFF2-40B4-BE49-F238E27FC236}">
                <a16:creationId xmlns:a16="http://schemas.microsoft.com/office/drawing/2014/main" id="{D9DC9147-3039-E494-B51D-F7FBD8F69537}"/>
              </a:ext>
            </a:extLst>
          </p:cNvPr>
          <p:cNvSpPr txBox="1"/>
          <p:nvPr/>
        </p:nvSpPr>
        <p:spPr>
          <a:xfrm>
            <a:off x="1656979" y="4428273"/>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28" name="TextBox 27">
            <a:extLst>
              <a:ext uri="{FF2B5EF4-FFF2-40B4-BE49-F238E27FC236}">
                <a16:creationId xmlns:a16="http://schemas.microsoft.com/office/drawing/2014/main" id="{26EF4F3B-65E5-24F9-7D51-8D3A531F899D}"/>
              </a:ext>
            </a:extLst>
          </p:cNvPr>
          <p:cNvSpPr txBox="1"/>
          <p:nvPr/>
        </p:nvSpPr>
        <p:spPr>
          <a:xfrm>
            <a:off x="5503249" y="4428272"/>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a:t>
            </a:r>
          </a:p>
        </p:txBody>
      </p:sp>
      <p:sp>
        <p:nvSpPr>
          <p:cNvPr id="8" name="Slide Number Placeholder 7">
            <a:extLst>
              <a:ext uri="{FF2B5EF4-FFF2-40B4-BE49-F238E27FC236}">
                <a16:creationId xmlns:a16="http://schemas.microsoft.com/office/drawing/2014/main" id="{9AC0747C-0352-6A07-D3F4-61DF85EC15C4}"/>
              </a:ext>
            </a:extLst>
          </p:cNvPr>
          <p:cNvSpPr>
            <a:spLocks noGrp="1"/>
          </p:cNvSpPr>
          <p:nvPr>
            <p:ph type="sldNum" sz="quarter" idx="12"/>
          </p:nvPr>
        </p:nvSpPr>
        <p:spPr/>
        <p:txBody>
          <a:bodyPr/>
          <a:lstStyle/>
          <a:p>
            <a:fld id="{A6EA515B-EB3D-473C-ADE9-FD8348C61D57}" type="slidenum">
              <a:rPr lang="en-US" smtClean="0"/>
              <a:t>30</a:t>
            </a:fld>
            <a:endParaRPr lang="en-US"/>
          </a:p>
        </p:txBody>
      </p:sp>
      <p:pic>
        <p:nvPicPr>
          <p:cNvPr id="5" name="Picture 4">
            <a:extLst>
              <a:ext uri="{FF2B5EF4-FFF2-40B4-BE49-F238E27FC236}">
                <a16:creationId xmlns:a16="http://schemas.microsoft.com/office/drawing/2014/main" id="{58808BCD-E090-5205-85BD-20D3368CD4B7}"/>
              </a:ext>
            </a:extLst>
          </p:cNvPr>
          <p:cNvPicPr>
            <a:picLocks noChangeAspect="1"/>
          </p:cNvPicPr>
          <p:nvPr/>
        </p:nvPicPr>
        <p:blipFill>
          <a:blip r:embed="rId2"/>
          <a:stretch>
            <a:fillRect/>
          </a:stretch>
        </p:blipFill>
        <p:spPr>
          <a:xfrm>
            <a:off x="5836995" y="4637809"/>
            <a:ext cx="2803654" cy="2220191"/>
          </a:xfrm>
          <a:prstGeom prst="rect">
            <a:avLst/>
          </a:prstGeom>
        </p:spPr>
      </p:pic>
      <p:pic>
        <p:nvPicPr>
          <p:cNvPr id="10" name="Picture 9">
            <a:extLst>
              <a:ext uri="{FF2B5EF4-FFF2-40B4-BE49-F238E27FC236}">
                <a16:creationId xmlns:a16="http://schemas.microsoft.com/office/drawing/2014/main" id="{754D49C3-399F-A484-CDF7-F67C5E741038}"/>
              </a:ext>
            </a:extLst>
          </p:cNvPr>
          <p:cNvPicPr>
            <a:picLocks noChangeAspect="1"/>
          </p:cNvPicPr>
          <p:nvPr/>
        </p:nvPicPr>
        <p:blipFill>
          <a:blip r:embed="rId3"/>
          <a:stretch>
            <a:fillRect/>
          </a:stretch>
        </p:blipFill>
        <p:spPr>
          <a:xfrm>
            <a:off x="1981822" y="4642154"/>
            <a:ext cx="2803654" cy="2220191"/>
          </a:xfrm>
          <a:prstGeom prst="rect">
            <a:avLst/>
          </a:prstGeom>
        </p:spPr>
      </p:pic>
      <p:pic>
        <p:nvPicPr>
          <p:cNvPr id="3" name="Picture 2"/>
          <p:cNvPicPr>
            <a:picLocks noChangeAspect="1"/>
          </p:cNvPicPr>
          <p:nvPr/>
        </p:nvPicPr>
        <p:blipFill>
          <a:blip r:embed="rId4"/>
          <a:stretch>
            <a:fillRect/>
          </a:stretch>
        </p:blipFill>
        <p:spPr>
          <a:xfrm>
            <a:off x="399490" y="2288975"/>
            <a:ext cx="6229350" cy="2190750"/>
          </a:xfrm>
          <a:prstGeom prst="rect">
            <a:avLst/>
          </a:prstGeom>
        </p:spPr>
      </p:pic>
    </p:spTree>
    <p:extLst>
      <p:ext uri="{BB962C8B-B14F-4D97-AF65-F5344CB8AC3E}">
        <p14:creationId xmlns:p14="http://schemas.microsoft.com/office/powerpoint/2010/main" val="3231363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79618" y="1339671"/>
            <a:ext cx="3667125" cy="4962525"/>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(2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42254" y="906162"/>
            <a:ext cx="839435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3. Set parameters for light modeling</a:t>
            </a:r>
          </a:p>
        </p:txBody>
      </p:sp>
      <p:sp>
        <p:nvSpPr>
          <p:cNvPr id="14" name="Right Brace 13">
            <a:extLst>
              <a:ext uri="{FF2B5EF4-FFF2-40B4-BE49-F238E27FC236}">
                <a16:creationId xmlns:a16="http://schemas.microsoft.com/office/drawing/2014/main"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 name="TextBox 19">
            <a:extLst>
              <a:ext uri="{FF2B5EF4-FFF2-40B4-BE49-F238E27FC236}">
                <a16:creationId xmlns:a16="http://schemas.microsoft.com/office/drawing/2014/main" id="{7398493F-FA5E-E606-26DE-3ACAEFB31370}"/>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id="{7460B90D-566A-C1B5-9043-C518F6895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3" name="Right Brace 2">
            <a:extLst>
              <a:ext uri="{FF2B5EF4-FFF2-40B4-BE49-F238E27FC236}">
                <a16:creationId xmlns:a16="http://schemas.microsoft.com/office/drawing/2014/main" id="{F8BE3D22-AF6E-6937-C176-81502042D786}"/>
              </a:ext>
            </a:extLst>
          </p:cNvPr>
          <p:cNvSpPr/>
          <p:nvPr/>
        </p:nvSpPr>
        <p:spPr>
          <a:xfrm>
            <a:off x="1968493" y="2564033"/>
            <a:ext cx="3043924" cy="709443"/>
          </a:xfrm>
          <a:prstGeom prst="rightBrace">
            <a:avLst>
              <a:gd name="adj1" fmla="val 0"/>
              <a:gd name="adj2" fmla="val 3064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654A9ED4-E3CF-E19C-47C3-E3CA9912DD8D}"/>
              </a:ext>
            </a:extLst>
          </p:cNvPr>
          <p:cNvSpPr txBox="1"/>
          <p:nvPr/>
        </p:nvSpPr>
        <p:spPr>
          <a:xfrm>
            <a:off x="5012417" y="2514983"/>
            <a:ext cx="1541063" cy="369332"/>
          </a:xfrm>
          <a:prstGeom prst="rect">
            <a:avLst/>
          </a:prstGeom>
          <a:noFill/>
        </p:spPr>
        <p:txBody>
          <a:bodyPr wrap="none" rtlCol="0">
            <a:spAutoFit/>
          </a:bodyPr>
          <a:lstStyle/>
          <a:p>
            <a:r>
              <a:rPr lang="en-US" dirty="0"/>
              <a:t>Region labels</a:t>
            </a:r>
          </a:p>
        </p:txBody>
      </p:sp>
      <p:sp>
        <p:nvSpPr>
          <p:cNvPr id="5" name="Right Brace 4">
            <a:extLst>
              <a:ext uri="{FF2B5EF4-FFF2-40B4-BE49-F238E27FC236}">
                <a16:creationId xmlns:a16="http://schemas.microsoft.com/office/drawing/2014/main" id="{6683C483-FC7B-C510-04EA-93DCA5A4DBFA}"/>
              </a:ext>
            </a:extLst>
          </p:cNvPr>
          <p:cNvSpPr/>
          <p:nvPr/>
        </p:nvSpPr>
        <p:spPr>
          <a:xfrm>
            <a:off x="2699073" y="3376090"/>
            <a:ext cx="2178915" cy="752334"/>
          </a:xfrm>
          <a:prstGeom prst="rightBrace">
            <a:avLst>
              <a:gd name="adj1" fmla="val 1137"/>
              <a:gd name="adj2" fmla="val 3396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17FF2ABB-464B-5200-9B9C-98FCBC99DBC8}"/>
              </a:ext>
            </a:extLst>
          </p:cNvPr>
          <p:cNvSpPr txBox="1"/>
          <p:nvPr/>
        </p:nvSpPr>
        <p:spPr>
          <a:xfrm>
            <a:off x="4877987" y="3289618"/>
            <a:ext cx="2577994" cy="646331"/>
          </a:xfrm>
          <a:prstGeom prst="rect">
            <a:avLst/>
          </a:prstGeom>
          <a:noFill/>
        </p:spPr>
        <p:txBody>
          <a:bodyPr wrap="square" rtlCol="0">
            <a:spAutoFit/>
          </a:bodyPr>
          <a:lstStyle/>
          <a:p>
            <a:r>
              <a:rPr lang="en-US" dirty="0"/>
              <a:t>Absorption Coefficients for regions</a:t>
            </a:r>
          </a:p>
        </p:txBody>
      </p:sp>
      <p:sp>
        <p:nvSpPr>
          <p:cNvPr id="7" name="Right Brace 6">
            <a:extLst>
              <a:ext uri="{FF2B5EF4-FFF2-40B4-BE49-F238E27FC236}">
                <a16:creationId xmlns:a16="http://schemas.microsoft.com/office/drawing/2014/main" id="{0286E51A-F027-46A7-9251-074D00C220FA}"/>
              </a:ext>
            </a:extLst>
          </p:cNvPr>
          <p:cNvSpPr/>
          <p:nvPr/>
        </p:nvSpPr>
        <p:spPr>
          <a:xfrm>
            <a:off x="2699073" y="4147086"/>
            <a:ext cx="1967652" cy="646331"/>
          </a:xfrm>
          <a:prstGeom prst="rightBrace">
            <a:avLst>
              <a:gd name="adj1" fmla="val 0"/>
              <a:gd name="adj2" fmla="val 649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F997690-7634-1E0D-A356-E7A58761C546}"/>
              </a:ext>
            </a:extLst>
          </p:cNvPr>
          <p:cNvSpPr txBox="1"/>
          <p:nvPr/>
        </p:nvSpPr>
        <p:spPr>
          <a:xfrm>
            <a:off x="4666727" y="4316411"/>
            <a:ext cx="2587028" cy="646331"/>
          </a:xfrm>
          <a:prstGeom prst="rect">
            <a:avLst/>
          </a:prstGeom>
          <a:noFill/>
        </p:spPr>
        <p:txBody>
          <a:bodyPr wrap="square" rtlCol="0">
            <a:spAutoFit/>
          </a:bodyPr>
          <a:lstStyle/>
          <a:p>
            <a:r>
              <a:rPr lang="en-US" dirty="0"/>
              <a:t>Scattering Coefficients for regions</a:t>
            </a:r>
          </a:p>
        </p:txBody>
      </p:sp>
      <p:sp>
        <p:nvSpPr>
          <p:cNvPr id="9" name="Right Brace 8">
            <a:extLst>
              <a:ext uri="{FF2B5EF4-FFF2-40B4-BE49-F238E27FC236}">
                <a16:creationId xmlns:a16="http://schemas.microsoft.com/office/drawing/2014/main" id="{655E2817-B59E-EF43-97CB-2B27A4025BCE}"/>
              </a:ext>
            </a:extLst>
          </p:cNvPr>
          <p:cNvSpPr/>
          <p:nvPr/>
        </p:nvSpPr>
        <p:spPr>
          <a:xfrm>
            <a:off x="2254131" y="4826761"/>
            <a:ext cx="3676650" cy="682236"/>
          </a:xfrm>
          <a:prstGeom prst="rightBrace">
            <a:avLst>
              <a:gd name="adj1" fmla="val 0"/>
              <a:gd name="adj2" fmla="val 649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4BCED2E-D2D8-8BE4-DE95-43CCE1010A99}"/>
              </a:ext>
            </a:extLst>
          </p:cNvPr>
          <p:cNvSpPr txBox="1"/>
          <p:nvPr/>
        </p:nvSpPr>
        <p:spPr>
          <a:xfrm>
            <a:off x="5930781" y="4951979"/>
            <a:ext cx="2587028" cy="646331"/>
          </a:xfrm>
          <a:prstGeom prst="rect">
            <a:avLst/>
          </a:prstGeom>
          <a:noFill/>
        </p:spPr>
        <p:txBody>
          <a:bodyPr wrap="square" rtlCol="0">
            <a:spAutoFit/>
          </a:bodyPr>
          <a:lstStyle/>
          <a:p>
            <a:r>
              <a:rPr lang="en-US" dirty="0"/>
              <a:t>Index of refraction for regions</a:t>
            </a:r>
          </a:p>
        </p:txBody>
      </p:sp>
      <p:sp>
        <p:nvSpPr>
          <p:cNvPr id="11" name="TextBox 10">
            <a:extLst>
              <a:ext uri="{FF2B5EF4-FFF2-40B4-BE49-F238E27FC236}">
                <a16:creationId xmlns:a16="http://schemas.microsoft.com/office/drawing/2014/main" id="{3CE593AD-D682-42F0-0CD1-16B42D561D90}"/>
              </a:ext>
            </a:extLst>
          </p:cNvPr>
          <p:cNvSpPr txBox="1"/>
          <p:nvPr/>
        </p:nvSpPr>
        <p:spPr>
          <a:xfrm>
            <a:off x="5444857" y="1751259"/>
            <a:ext cx="2438040" cy="369332"/>
          </a:xfrm>
          <a:prstGeom prst="rect">
            <a:avLst/>
          </a:prstGeom>
          <a:noFill/>
        </p:spPr>
        <p:txBody>
          <a:bodyPr wrap="none" rtlCol="0">
            <a:spAutoFit/>
          </a:bodyPr>
          <a:lstStyle/>
          <a:p>
            <a:r>
              <a:rPr lang="en-US" dirty="0" err="1"/>
              <a:t>Voxelation</a:t>
            </a:r>
            <a:r>
              <a:rPr lang="en-US" dirty="0"/>
              <a:t> resolution</a:t>
            </a:r>
          </a:p>
        </p:txBody>
      </p:sp>
      <p:cxnSp>
        <p:nvCxnSpPr>
          <p:cNvPr id="27" name="Straight Arrow Connector 26">
            <a:extLst>
              <a:ext uri="{FF2B5EF4-FFF2-40B4-BE49-F238E27FC236}">
                <a16:creationId xmlns:a16="http://schemas.microsoft.com/office/drawing/2014/main" id="{1D988FD4-9841-503B-8974-9722288C4B5F}"/>
              </a:ext>
            </a:extLst>
          </p:cNvPr>
          <p:cNvCxnSpPr>
            <a:cxnSpLocks/>
            <a:stCxn id="11" idx="1"/>
          </p:cNvCxnSpPr>
          <p:nvPr/>
        </p:nvCxnSpPr>
        <p:spPr>
          <a:xfrm flipH="1">
            <a:off x="1657030" y="1935925"/>
            <a:ext cx="3787827" cy="579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98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P spid="9" grpId="0" animBg="1"/>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6DE716-9422-269F-2E49-85176E7FAE2B}"/>
              </a:ext>
            </a:extLst>
          </p:cNvPr>
          <p:cNvPicPr>
            <a:picLocks noChangeAspect="1"/>
          </p:cNvPicPr>
          <p:nvPr/>
        </p:nvPicPr>
        <p:blipFill>
          <a:blip r:embed="rId3"/>
          <a:stretch>
            <a:fillRect/>
          </a:stretch>
        </p:blipFill>
        <p:spPr>
          <a:xfrm>
            <a:off x="0" y="4216577"/>
            <a:ext cx="2495550" cy="2647950"/>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02577"/>
            <a:ext cx="8394359" cy="2923877"/>
          </a:xfrm>
          <a:prstGeom prst="rect">
            <a:avLst/>
          </a:prstGeom>
        </p:spPr>
        <p:txBody>
          <a:bodyPr wrap="square">
            <a:spAutoFit/>
          </a:bodyPr>
          <a:lstStyle/>
          <a:p>
            <a:r>
              <a:rPr lang="en-US" b="1" dirty="0">
                <a:latin typeface="+mj-lt"/>
                <a:cs typeface="Arial" panose="020B0604020202020204" pitchFamily="34" charset="0"/>
              </a:rPr>
              <a:t>4. Calculate Green’s functions, voxelate, create sensitivity matrix, adjust bookkeeping</a:t>
            </a:r>
            <a:endParaRPr lang="en-US" sz="1200" b="1" dirty="0">
              <a:latin typeface="+mj-lt"/>
              <a:cs typeface="Courier New" panose="02070309020205020404" pitchFamily="49" charset="0"/>
            </a:endParaRPr>
          </a:p>
          <a:p>
            <a:endParaRPr lang="en-US" sz="1600" b="1" dirty="0">
              <a:latin typeface="+mj-lt"/>
              <a:cs typeface="Courier New" panose="02070309020205020404" pitchFamily="49" charset="0"/>
            </a:endParaRPr>
          </a:p>
          <a:p>
            <a:endParaRPr lang="en-US" sz="1600" b="1" dirty="0">
              <a:latin typeface="+mj-lt"/>
              <a:cs typeface="Courier New" panose="02070309020205020404" pitchFamily="49" charset="0"/>
            </a:endParaRPr>
          </a:p>
          <a:p>
            <a:endParaRPr lang="en-US" sz="1600" b="1" dirty="0">
              <a:latin typeface="+mj-lt"/>
              <a:cs typeface="Courier New" panose="02070309020205020404" pitchFamily="49" charset="0"/>
            </a:endParaRPr>
          </a:p>
          <a:p>
            <a:endParaRPr lang="en-US" sz="1600" b="1" dirty="0">
              <a:latin typeface="+mj-lt"/>
              <a:cs typeface="Courier New" panose="02070309020205020404" pitchFamily="49" charset="0"/>
            </a:endParaRPr>
          </a:p>
          <a:p>
            <a:endParaRPr lang="en-US" sz="1600" b="1" dirty="0">
              <a:latin typeface="+mj-lt"/>
              <a:cs typeface="Courier New" panose="02070309020205020404" pitchFamily="49" charset="0"/>
            </a:endParaRPr>
          </a:p>
          <a:p>
            <a:endParaRPr lang="en-US" sz="1600" b="1" dirty="0">
              <a:latin typeface="+mj-lt"/>
              <a:cs typeface="Courier New" panose="02070309020205020404" pitchFamily="49" charset="0"/>
            </a:endParaRPr>
          </a:p>
          <a:p>
            <a:endParaRPr lang="en-US" sz="1600" b="1" dirty="0">
              <a:latin typeface="+mj-lt"/>
              <a:cs typeface="Courier New" panose="02070309020205020404" pitchFamily="49" charset="0"/>
            </a:endParaRPr>
          </a:p>
          <a:p>
            <a:r>
              <a:rPr lang="en-US" b="1" dirty="0">
                <a:latin typeface="+mj-lt"/>
                <a:cs typeface="Arial" panose="020B0604020202020204" pitchFamily="34" charset="0"/>
              </a:rPr>
              <a:t>If </a:t>
            </a:r>
            <a:r>
              <a:rPr lang="en-US" b="1" dirty="0" err="1">
                <a:latin typeface="+mj-lt"/>
                <a:cs typeface="Arial" panose="020B0604020202020204" pitchFamily="34" charset="0"/>
              </a:rPr>
              <a:t>makeAnirfast</a:t>
            </a:r>
            <a:r>
              <a:rPr lang="en-US" b="1" dirty="0">
                <a:latin typeface="+mj-lt"/>
                <a:cs typeface="Arial" panose="020B0604020202020204" pitchFamily="34" charset="0"/>
              </a:rPr>
              <a:t> is successful, info like the below screenshot should show up in your command window</a:t>
            </a:r>
          </a:p>
        </p:txBody>
      </p:sp>
      <p:sp>
        <p:nvSpPr>
          <p:cNvPr id="20" name="Right Brace 19">
            <a:extLst>
              <a:ext uri="{FF2B5EF4-FFF2-40B4-BE49-F238E27FC236}">
                <a16:creationId xmlns:a16="http://schemas.microsoft.com/office/drawing/2014/main"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15A64D70-86D2-4B7E-3D27-3B158282D6AA}"/>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cxnSp>
        <p:nvCxnSpPr>
          <p:cNvPr id="3" name="Straight Arrow Connector 2">
            <a:extLst>
              <a:ext uri="{FF2B5EF4-FFF2-40B4-BE49-F238E27FC236}">
                <a16:creationId xmlns:a16="http://schemas.microsoft.com/office/drawing/2014/main" id="{53D6A5BB-6551-1476-8DDD-E23826A6700F}"/>
              </a:ext>
            </a:extLst>
          </p:cNvPr>
          <p:cNvCxnSpPr>
            <a:cxnSpLocks/>
          </p:cNvCxnSpPr>
          <p:nvPr/>
        </p:nvCxnSpPr>
        <p:spPr>
          <a:xfrm flipH="1">
            <a:off x="1389529" y="3666565"/>
            <a:ext cx="3567954" cy="589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D5817FE7-939B-05F1-55A0-7BA13A383AA4}"/>
              </a:ext>
            </a:extLst>
          </p:cNvPr>
          <p:cNvSpPr>
            <a:spLocks noGrp="1"/>
          </p:cNvSpPr>
          <p:nvPr>
            <p:ph type="sldNum" sz="quarter" idx="12"/>
          </p:nvPr>
        </p:nvSpPr>
        <p:spPr/>
        <p:txBody>
          <a:bodyPr/>
          <a:lstStyle/>
          <a:p>
            <a:fld id="{A6EA515B-EB3D-473C-ADE9-FD8348C61D57}" type="slidenum">
              <a:rPr lang="en-US" smtClean="0"/>
              <a:t>32</a:t>
            </a:fld>
            <a:endParaRPr lang="en-US"/>
          </a:p>
        </p:txBody>
      </p:sp>
      <p:pic>
        <p:nvPicPr>
          <p:cNvPr id="5" name="Picture 4">
            <a:extLst>
              <a:ext uri="{FF2B5EF4-FFF2-40B4-BE49-F238E27FC236}">
                <a16:creationId xmlns:a16="http://schemas.microsoft.com/office/drawing/2014/main" id="{484B2AD4-238A-5275-DC2C-BFD678CBEBFF}"/>
              </a:ext>
            </a:extLst>
          </p:cNvPr>
          <p:cNvPicPr>
            <a:picLocks noChangeAspect="1"/>
          </p:cNvPicPr>
          <p:nvPr/>
        </p:nvPicPr>
        <p:blipFill>
          <a:blip r:embed="rId4"/>
          <a:stretch>
            <a:fillRect/>
          </a:stretch>
        </p:blipFill>
        <p:spPr>
          <a:xfrm>
            <a:off x="4724206" y="4026077"/>
            <a:ext cx="3676650" cy="2838450"/>
          </a:xfrm>
          <a:prstGeom prst="rect">
            <a:avLst/>
          </a:prstGeom>
        </p:spPr>
      </p:pic>
      <p:pic>
        <p:nvPicPr>
          <p:cNvPr id="6" name="Picture 5"/>
          <p:cNvPicPr>
            <a:picLocks noChangeAspect="1"/>
          </p:cNvPicPr>
          <p:nvPr/>
        </p:nvPicPr>
        <p:blipFill>
          <a:blip r:embed="rId5"/>
          <a:stretch>
            <a:fillRect/>
          </a:stretch>
        </p:blipFill>
        <p:spPr>
          <a:xfrm>
            <a:off x="243438" y="1956991"/>
            <a:ext cx="5495925" cy="1114425"/>
          </a:xfrm>
          <a:prstGeom prst="rect">
            <a:avLst/>
          </a:prstGeom>
        </p:spPr>
      </p:pic>
    </p:spTree>
    <p:extLst>
      <p:ext uri="{BB962C8B-B14F-4D97-AF65-F5344CB8AC3E}">
        <p14:creationId xmlns:p14="http://schemas.microsoft.com/office/powerpoint/2010/main" val="2957583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028901"/>
            <a:ext cx="10264683" cy="1754326"/>
          </a:xfrm>
          <a:prstGeom prst="rect">
            <a:avLst/>
          </a:prstGeom>
        </p:spPr>
        <p:txBody>
          <a:bodyPr wrap="square">
            <a:spAutoFit/>
          </a:bodyPr>
          <a:lstStyle/>
          <a:p>
            <a:r>
              <a:rPr lang="en-US" b="1" dirty="0">
                <a:latin typeface="+mj-lt"/>
                <a:cs typeface="Arial" panose="020B0604020202020204" pitchFamily="34" charset="0"/>
              </a:rPr>
              <a:t>5. Arrange A to have the same measurement list structure as the data:</a:t>
            </a:r>
          </a:p>
          <a:p>
            <a:endParaRPr lang="en-US" b="1" dirty="0">
              <a:latin typeface="+mj-lt"/>
              <a:cs typeface="Arial" panose="020B0604020202020204" pitchFamily="34" charset="0"/>
            </a:endParaRPr>
          </a:p>
          <a:p>
            <a:endParaRPr lang="en-US" dirty="0">
              <a:latin typeface="+mj-lt"/>
              <a:cs typeface="Courier New" panose="02070309020205020404" pitchFamily="49" charset="0"/>
            </a:endParaRPr>
          </a:p>
          <a:p>
            <a:endParaRPr lang="en-US" dirty="0">
              <a:latin typeface="+mj-lt"/>
              <a:cs typeface="Courier New" panose="02070309020205020404" pitchFamily="49" charset="0"/>
            </a:endParaRPr>
          </a:p>
          <a:p>
            <a:r>
              <a:rPr lang="en-US" b="1" dirty="0">
                <a:latin typeface="+mj-lt"/>
                <a:cs typeface="Arial" panose="020B0604020202020204" pitchFamily="34" charset="0"/>
              </a:rPr>
              <a:t>6. Place spatial information about light model in </a:t>
            </a:r>
            <a:r>
              <a:rPr lang="en-US" b="1" dirty="0" err="1">
                <a:latin typeface="+mj-lt"/>
                <a:cs typeface="Arial" panose="020B0604020202020204" pitchFamily="34" charset="0"/>
              </a:rPr>
              <a:t>infoHD.tissue</a:t>
            </a:r>
            <a:r>
              <a:rPr lang="en-US" b="1" dirty="0">
                <a:latin typeface="+mj-lt"/>
                <a:cs typeface="Arial" panose="020B0604020202020204" pitchFamily="34" charset="0"/>
              </a:rPr>
              <a:t> structure:</a:t>
            </a:r>
          </a:p>
          <a:p>
            <a:endParaRPr lang="en-US" dirty="0">
              <a:latin typeface="+mj-lt"/>
              <a:cs typeface="Courier New" panose="02070309020205020404" pitchFamily="49" charset="0"/>
            </a:endParaRPr>
          </a:p>
        </p:txBody>
      </p:sp>
      <p:sp>
        <p:nvSpPr>
          <p:cNvPr id="14" name="Right Brace 13">
            <a:extLst>
              <a:ext uri="{FF2B5EF4-FFF2-40B4-BE49-F238E27FC236}">
                <a16:creationId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EC733EEA-3144-F7EC-5D2A-BF7FE38CDE3B}"/>
              </a:ext>
            </a:extLst>
          </p:cNvPr>
          <p:cNvSpPr>
            <a:spLocks noGrp="1"/>
          </p:cNvSpPr>
          <p:nvPr>
            <p:ph type="sldNum" sz="quarter" idx="12"/>
          </p:nvPr>
        </p:nvSpPr>
        <p:spPr/>
        <p:txBody>
          <a:bodyPr/>
          <a:lstStyle/>
          <a:p>
            <a:fld id="{A6EA515B-EB3D-473C-ADE9-FD8348C61D57}" type="slidenum">
              <a:rPr lang="en-US" smtClean="0"/>
              <a:t>33</a:t>
            </a:fld>
            <a:endParaRPr lang="en-US"/>
          </a:p>
        </p:txBody>
      </p:sp>
      <p:pic>
        <p:nvPicPr>
          <p:cNvPr id="3" name="Picture 2"/>
          <p:cNvPicPr>
            <a:picLocks noChangeAspect="1"/>
          </p:cNvPicPr>
          <p:nvPr/>
        </p:nvPicPr>
        <p:blipFill>
          <a:blip r:embed="rId2"/>
          <a:stretch>
            <a:fillRect/>
          </a:stretch>
        </p:blipFill>
        <p:spPr>
          <a:xfrm>
            <a:off x="290792" y="1563135"/>
            <a:ext cx="3524250" cy="419100"/>
          </a:xfrm>
          <a:prstGeom prst="rect">
            <a:avLst/>
          </a:prstGeom>
        </p:spPr>
      </p:pic>
      <p:pic>
        <p:nvPicPr>
          <p:cNvPr id="4" name="Picture 3"/>
          <p:cNvPicPr>
            <a:picLocks noChangeAspect="1"/>
          </p:cNvPicPr>
          <p:nvPr/>
        </p:nvPicPr>
        <p:blipFill>
          <a:blip r:embed="rId3"/>
          <a:stretch>
            <a:fillRect/>
          </a:stretch>
        </p:blipFill>
        <p:spPr>
          <a:xfrm>
            <a:off x="290792" y="2884315"/>
            <a:ext cx="5105400" cy="2628900"/>
          </a:xfrm>
          <a:prstGeom prst="rect">
            <a:avLst/>
          </a:prstGeom>
        </p:spPr>
      </p:pic>
    </p:spTree>
    <p:extLst>
      <p:ext uri="{BB962C8B-B14F-4D97-AF65-F5344CB8AC3E}">
        <p14:creationId xmlns:p14="http://schemas.microsoft.com/office/powerpoint/2010/main" val="638896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44409" y="3585540"/>
            <a:ext cx="7943850" cy="2114550"/>
          </a:xfrm>
          <a:prstGeom prst="rect">
            <a:avLst/>
          </a:prstGeom>
        </p:spPr>
      </p:pic>
      <p:pic>
        <p:nvPicPr>
          <p:cNvPr id="6" name="Picture 5">
            <a:extLst>
              <a:ext uri="{FF2B5EF4-FFF2-40B4-BE49-F238E27FC236}">
                <a16:creationId xmlns:a16="http://schemas.microsoft.com/office/drawing/2014/main" id="{5879BE47-12E1-7007-D010-EB2B31CBCDFA}"/>
              </a:ext>
            </a:extLst>
          </p:cNvPr>
          <p:cNvPicPr>
            <a:picLocks noChangeAspect="1"/>
          </p:cNvPicPr>
          <p:nvPr/>
        </p:nvPicPr>
        <p:blipFill>
          <a:blip r:embed="rId3"/>
          <a:stretch>
            <a:fillRect/>
          </a:stretch>
        </p:blipFill>
        <p:spPr>
          <a:xfrm>
            <a:off x="5089388" y="4396192"/>
            <a:ext cx="2867803" cy="2214003"/>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53507"/>
            <a:ext cx="8781508" cy="1754326"/>
          </a:xfrm>
          <a:prstGeom prst="rect">
            <a:avLst/>
          </a:prstGeom>
        </p:spPr>
        <p:txBody>
          <a:bodyPr wrap="square">
            <a:spAutoFit/>
          </a:bodyPr>
          <a:lstStyle/>
          <a:p>
            <a:r>
              <a:rPr lang="en-US" b="1" dirty="0">
                <a:latin typeface="+mj-lt"/>
                <a:cs typeface="Arial" panose="020B0604020202020204" pitchFamily="34" charset="0"/>
              </a:rPr>
              <a:t>6. Package and save A where all source-detector separations are less than 5cm</a:t>
            </a:r>
          </a:p>
          <a:p>
            <a:endParaRPr lang="en-US" b="1" dirty="0">
              <a:latin typeface="+mj-lt"/>
              <a:cs typeface="Arial" panose="020B0604020202020204" pitchFamily="34" charset="0"/>
            </a:endParaRPr>
          </a:p>
          <a:p>
            <a:r>
              <a:rPr lang="en-US" b="1" i="0" dirty="0">
                <a:effectLst/>
                <a:latin typeface="+mj-lt"/>
                <a:cs typeface="Arial" panose="020B0604020202020204" pitchFamily="34" charset="0"/>
              </a:rPr>
              <a:t>For sparse pads, only measurements from source-detector (SD) pairs that have a separation distance within 5cm are generally used. The </a:t>
            </a:r>
            <a:r>
              <a:rPr lang="en-US" b="1" i="0" dirty="0" err="1">
                <a:effectLst/>
                <a:latin typeface="+mj-lt"/>
                <a:cs typeface="Arial" panose="020B0604020202020204" pitchFamily="34" charset="0"/>
              </a:rPr>
              <a:t>Gsd</a:t>
            </a:r>
            <a:r>
              <a:rPr lang="en-US" b="1" i="0" dirty="0">
                <a:effectLst/>
                <a:latin typeface="+mj-lt"/>
                <a:cs typeface="Arial" panose="020B0604020202020204" pitchFamily="34" charset="0"/>
              </a:rPr>
              <a:t> vs </a:t>
            </a:r>
            <a:r>
              <a:rPr lang="en-US" b="1" i="0" dirty="0" err="1">
                <a:effectLst/>
                <a:latin typeface="+mj-lt"/>
                <a:cs typeface="Arial" panose="020B0604020202020204" pitchFamily="34" charset="0"/>
              </a:rPr>
              <a:t>Rsd</a:t>
            </a:r>
            <a:r>
              <a:rPr lang="en-US" b="1" i="0" dirty="0">
                <a:effectLst/>
                <a:latin typeface="+mj-lt"/>
                <a:cs typeface="Arial" panose="020B0604020202020204" pitchFamily="34" charset="0"/>
              </a:rPr>
              <a:t> scatterplot is a helpful tool for visualizing what measurements meet the 5cm cutoff. A red box has been placed around the measurements within the 5cm cutoff.</a:t>
            </a:r>
            <a:endParaRPr lang="en-US" b="1" dirty="0">
              <a:latin typeface="+mj-lt"/>
              <a:cs typeface="Arial" panose="020B0604020202020204" pitchFamily="34" charset="0"/>
            </a:endParaRPr>
          </a:p>
        </p:txBody>
      </p:sp>
      <p:sp>
        <p:nvSpPr>
          <p:cNvPr id="14" name="Right Brace 13">
            <a:extLst>
              <a:ext uri="{FF2B5EF4-FFF2-40B4-BE49-F238E27FC236}">
                <a16:creationId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07C7797B-8C7A-BEAF-AF0E-4882E46F4CEE}"/>
              </a:ext>
            </a:extLst>
          </p:cNvPr>
          <p:cNvSpPr>
            <a:spLocks noGrp="1"/>
          </p:cNvSpPr>
          <p:nvPr>
            <p:ph type="sldNum" sz="quarter" idx="12"/>
          </p:nvPr>
        </p:nvSpPr>
        <p:spPr/>
        <p:txBody>
          <a:bodyPr/>
          <a:lstStyle/>
          <a:p>
            <a:fld id="{A6EA515B-EB3D-473C-ADE9-FD8348C61D57}" type="slidenum">
              <a:rPr lang="en-US" smtClean="0"/>
              <a:t>34</a:t>
            </a:fld>
            <a:endParaRPr lang="en-US"/>
          </a:p>
        </p:txBody>
      </p:sp>
      <p:sp>
        <p:nvSpPr>
          <p:cNvPr id="4" name="TextBox 3">
            <a:extLst>
              <a:ext uri="{FF2B5EF4-FFF2-40B4-BE49-F238E27FC236}">
                <a16:creationId xmlns:a16="http://schemas.microsoft.com/office/drawing/2014/main" id="{7D6F5B65-5758-B746-8FED-34BE075124BB}"/>
              </a:ext>
            </a:extLst>
          </p:cNvPr>
          <p:cNvSpPr txBox="1"/>
          <p:nvPr/>
        </p:nvSpPr>
        <p:spPr>
          <a:xfrm>
            <a:off x="5967689" y="4088415"/>
            <a:ext cx="1023037" cy="307777"/>
          </a:xfrm>
          <a:prstGeom prst="rect">
            <a:avLst/>
          </a:prstGeom>
          <a:noFill/>
        </p:spPr>
        <p:txBody>
          <a:bodyPr wrap="none" rtlCol="0">
            <a:spAutoFit/>
          </a:bodyPr>
          <a:lstStyle/>
          <a:p>
            <a:r>
              <a:rPr lang="en-US" sz="1400" dirty="0" err="1">
                <a:solidFill>
                  <a:schemeClr val="bg1"/>
                </a:solidFill>
                <a:latin typeface="+mj-lt"/>
                <a:cs typeface="Arial" panose="020B0604020202020204" pitchFamily="34" charset="0"/>
              </a:rPr>
              <a:t>Gsd</a:t>
            </a:r>
            <a:r>
              <a:rPr lang="en-US" sz="1400" dirty="0">
                <a:solidFill>
                  <a:schemeClr val="bg1"/>
                </a:solidFill>
                <a:latin typeface="+mj-lt"/>
                <a:cs typeface="Arial" panose="020B0604020202020204" pitchFamily="34" charset="0"/>
              </a:rPr>
              <a:t> vs </a:t>
            </a:r>
            <a:r>
              <a:rPr lang="en-US" sz="1400" dirty="0" err="1">
                <a:solidFill>
                  <a:schemeClr val="bg1"/>
                </a:solidFill>
                <a:latin typeface="+mj-lt"/>
                <a:cs typeface="Arial" panose="020B0604020202020204" pitchFamily="34" charset="0"/>
              </a:rPr>
              <a:t>Rsd</a:t>
            </a:r>
            <a:endParaRPr lang="en-US" sz="1400" dirty="0">
              <a:solidFill>
                <a:schemeClr val="bg1"/>
              </a:solidFill>
              <a:latin typeface="+mj-lt"/>
              <a:cs typeface="Arial" panose="020B0604020202020204" pitchFamily="34" charset="0"/>
            </a:endParaRPr>
          </a:p>
        </p:txBody>
      </p:sp>
      <p:sp>
        <p:nvSpPr>
          <p:cNvPr id="5" name="Rectangle 4">
            <a:extLst>
              <a:ext uri="{FF2B5EF4-FFF2-40B4-BE49-F238E27FC236}">
                <a16:creationId xmlns:a16="http://schemas.microsoft.com/office/drawing/2014/main" id="{ADD4EB97-6B6A-8212-BB62-F56766A9160D}"/>
              </a:ext>
            </a:extLst>
          </p:cNvPr>
          <p:cNvSpPr/>
          <p:nvPr/>
        </p:nvSpPr>
        <p:spPr>
          <a:xfrm>
            <a:off x="5967689" y="4569700"/>
            <a:ext cx="723858" cy="631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579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(1 of 2)</a:t>
            </a:r>
          </a:p>
        </p:txBody>
      </p:sp>
      <p:sp>
        <p:nvSpPr>
          <p:cNvPr id="4" name="Rectangle 3"/>
          <p:cNvSpPr/>
          <p:nvPr/>
        </p:nvSpPr>
        <p:spPr>
          <a:xfrm>
            <a:off x="148280" y="1150202"/>
            <a:ext cx="8492369" cy="369332"/>
          </a:xfrm>
          <a:prstGeom prst="rect">
            <a:avLst/>
          </a:prstGeom>
        </p:spPr>
        <p:txBody>
          <a:bodyPr wrap="square">
            <a:spAutoFit/>
          </a:bodyPr>
          <a:lstStyle/>
          <a:p>
            <a:r>
              <a:rPr lang="en-US" b="1" dirty="0">
                <a:latin typeface="+mj-lt"/>
                <a:cs typeface="Arial" panose="020B0604020202020204" pitchFamily="34" charset="0"/>
              </a:rPr>
              <a:t>Visualize an example measurement’s sensitivity</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7" name="Right Brace 26">
            <a:extLst>
              <a:ext uri="{FF2B5EF4-FFF2-40B4-BE49-F238E27FC236}">
                <a16:creationId xmlns:a16="http://schemas.microsoft.com/office/drawing/2014/main"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12A99C4E-4D38-6D05-1C54-E4CFA3D190EB}"/>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5" name="Rectangle 4"/>
          <p:cNvSpPr/>
          <p:nvPr/>
        </p:nvSpPr>
        <p:spPr>
          <a:xfrm>
            <a:off x="3472968" y="3702566"/>
            <a:ext cx="2749471"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NN1: source 1 detector 1</a:t>
            </a:r>
            <a:endParaRPr lang="en-US" dirty="0"/>
          </a:p>
        </p:txBody>
      </p:sp>
      <p:sp>
        <p:nvSpPr>
          <p:cNvPr id="6" name="Slide Number Placeholder 5">
            <a:extLst>
              <a:ext uri="{FF2B5EF4-FFF2-40B4-BE49-F238E27FC236}">
                <a16:creationId xmlns:a16="http://schemas.microsoft.com/office/drawing/2014/main" id="{508C762A-96D3-7C3E-F783-F3A4E2302A90}"/>
              </a:ext>
            </a:extLst>
          </p:cNvPr>
          <p:cNvSpPr>
            <a:spLocks noGrp="1"/>
          </p:cNvSpPr>
          <p:nvPr>
            <p:ph type="sldNum" sz="quarter" idx="12"/>
          </p:nvPr>
        </p:nvSpPr>
        <p:spPr/>
        <p:txBody>
          <a:bodyPr/>
          <a:lstStyle/>
          <a:p>
            <a:fld id="{A6EA515B-EB3D-473C-ADE9-FD8348C61D57}" type="slidenum">
              <a:rPr lang="en-US" smtClean="0"/>
              <a:t>35</a:t>
            </a:fld>
            <a:endParaRPr lang="en-US"/>
          </a:p>
        </p:txBody>
      </p:sp>
      <p:pic>
        <p:nvPicPr>
          <p:cNvPr id="7" name="Picture 6">
            <a:extLst>
              <a:ext uri="{FF2B5EF4-FFF2-40B4-BE49-F238E27FC236}">
                <a16:creationId xmlns:a16="http://schemas.microsoft.com/office/drawing/2014/main" id="{976C62EE-DA4F-E584-4608-0F57E6F033EE}"/>
              </a:ext>
            </a:extLst>
          </p:cNvPr>
          <p:cNvPicPr>
            <a:picLocks noChangeAspect="1"/>
          </p:cNvPicPr>
          <p:nvPr/>
        </p:nvPicPr>
        <p:blipFill>
          <a:blip r:embed="rId2"/>
          <a:stretch>
            <a:fillRect/>
          </a:stretch>
        </p:blipFill>
        <p:spPr>
          <a:xfrm>
            <a:off x="1237728" y="4027563"/>
            <a:ext cx="7219950" cy="2619375"/>
          </a:xfrm>
          <a:prstGeom prst="rect">
            <a:avLst/>
          </a:prstGeom>
        </p:spPr>
      </p:pic>
      <p:pic>
        <p:nvPicPr>
          <p:cNvPr id="3" name="Picture 2"/>
          <p:cNvPicPr>
            <a:picLocks noChangeAspect="1"/>
          </p:cNvPicPr>
          <p:nvPr/>
        </p:nvPicPr>
        <p:blipFill>
          <a:blip r:embed="rId3"/>
          <a:stretch>
            <a:fillRect/>
          </a:stretch>
        </p:blipFill>
        <p:spPr>
          <a:xfrm>
            <a:off x="148280" y="1884570"/>
            <a:ext cx="5810250" cy="1409700"/>
          </a:xfrm>
          <a:prstGeom prst="rect">
            <a:avLst/>
          </a:prstGeom>
        </p:spPr>
      </p:pic>
    </p:spTree>
    <p:extLst>
      <p:ext uri="{BB962C8B-B14F-4D97-AF65-F5344CB8AC3E}">
        <p14:creationId xmlns:p14="http://schemas.microsoft.com/office/powerpoint/2010/main" val="521920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(2 of 2)</a:t>
            </a:r>
          </a:p>
        </p:txBody>
      </p:sp>
      <p:sp>
        <p:nvSpPr>
          <p:cNvPr id="4" name="Rectangle 3"/>
          <p:cNvSpPr/>
          <p:nvPr/>
        </p:nvSpPr>
        <p:spPr>
          <a:xfrm>
            <a:off x="148280" y="1150202"/>
            <a:ext cx="849236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the flat field reconstruction</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6" name="Right Brace 25">
            <a:extLst>
              <a:ext uri="{FF2B5EF4-FFF2-40B4-BE49-F238E27FC236}">
                <a16:creationId xmlns:a16="http://schemas.microsoft.com/office/drawing/2014/main"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5C8DFDEC-23EA-492F-77D3-42AB811D2377}"/>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34545E64-77A1-F776-2E5C-C90FF00A3EBB}"/>
              </a:ext>
            </a:extLst>
          </p:cNvPr>
          <p:cNvSpPr>
            <a:spLocks noGrp="1"/>
          </p:cNvSpPr>
          <p:nvPr>
            <p:ph type="sldNum" sz="quarter" idx="12"/>
          </p:nvPr>
        </p:nvSpPr>
        <p:spPr/>
        <p:txBody>
          <a:bodyPr/>
          <a:lstStyle/>
          <a:p>
            <a:fld id="{A6EA515B-EB3D-473C-ADE9-FD8348C61D57}" type="slidenum">
              <a:rPr lang="en-US" smtClean="0"/>
              <a:t>36</a:t>
            </a:fld>
            <a:endParaRPr lang="en-US"/>
          </a:p>
        </p:txBody>
      </p:sp>
      <p:pic>
        <p:nvPicPr>
          <p:cNvPr id="5" name="Picture 4">
            <a:extLst>
              <a:ext uri="{FF2B5EF4-FFF2-40B4-BE49-F238E27FC236}">
                <a16:creationId xmlns:a16="http://schemas.microsoft.com/office/drawing/2014/main" id="{76E6C5BC-3BA3-4131-5F90-4E4E1D126155}"/>
              </a:ext>
            </a:extLst>
          </p:cNvPr>
          <p:cNvPicPr>
            <a:picLocks noChangeAspect="1"/>
          </p:cNvPicPr>
          <p:nvPr/>
        </p:nvPicPr>
        <p:blipFill>
          <a:blip r:embed="rId2"/>
          <a:stretch>
            <a:fillRect/>
          </a:stretch>
        </p:blipFill>
        <p:spPr>
          <a:xfrm>
            <a:off x="703878" y="4144607"/>
            <a:ext cx="7219950" cy="2619375"/>
          </a:xfrm>
          <a:prstGeom prst="rect">
            <a:avLst/>
          </a:prstGeom>
        </p:spPr>
      </p:pic>
      <p:pic>
        <p:nvPicPr>
          <p:cNvPr id="6" name="Picture 5"/>
          <p:cNvPicPr>
            <a:picLocks noChangeAspect="1"/>
          </p:cNvPicPr>
          <p:nvPr/>
        </p:nvPicPr>
        <p:blipFill>
          <a:blip r:embed="rId3"/>
          <a:stretch>
            <a:fillRect/>
          </a:stretch>
        </p:blipFill>
        <p:spPr>
          <a:xfrm>
            <a:off x="148280" y="2187402"/>
            <a:ext cx="5810250" cy="1524000"/>
          </a:xfrm>
          <a:prstGeom prst="rect">
            <a:avLst/>
          </a:prstGeom>
        </p:spPr>
      </p:pic>
    </p:spTree>
    <p:extLst>
      <p:ext uri="{BB962C8B-B14F-4D97-AF65-F5344CB8AC3E}">
        <p14:creationId xmlns:p14="http://schemas.microsoft.com/office/powerpoint/2010/main" val="1428549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EE0C76-9FEB-321F-95E2-C1633936220A}"/>
              </a:ext>
            </a:extLst>
          </p:cNvPr>
          <p:cNvPicPr>
            <a:picLocks noChangeAspect="1"/>
          </p:cNvPicPr>
          <p:nvPr/>
        </p:nvPicPr>
        <p:blipFill>
          <a:blip r:embed="rId2"/>
          <a:stretch>
            <a:fillRect/>
          </a:stretch>
        </p:blipFill>
        <p:spPr>
          <a:xfrm>
            <a:off x="6546441" y="2160638"/>
            <a:ext cx="2596923" cy="3000998"/>
          </a:xfrm>
          <a:prstGeom prst="rect">
            <a:avLst/>
          </a:prstGeom>
        </p:spPr>
      </p:pic>
      <p:sp>
        <p:nvSpPr>
          <p:cNvPr id="13" name="Title 1"/>
          <p:cNvSpPr txBox="1">
            <a:spLocks/>
          </p:cNvSpPr>
          <p:nvPr/>
        </p:nvSpPr>
        <p:spPr>
          <a:xfrm>
            <a:off x="0" y="0"/>
            <a:ext cx="12192000" cy="586035"/>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Put it all together</a:t>
            </a:r>
          </a:p>
        </p:txBody>
      </p:sp>
      <p:sp>
        <p:nvSpPr>
          <p:cNvPr id="4" name="Rectangle 3"/>
          <p:cNvSpPr/>
          <p:nvPr/>
        </p:nvSpPr>
        <p:spPr>
          <a:xfrm>
            <a:off x="148280" y="562761"/>
            <a:ext cx="8492369" cy="646331"/>
          </a:xfrm>
          <a:prstGeom prst="rect">
            <a:avLst/>
          </a:prstGeom>
        </p:spPr>
        <p:txBody>
          <a:bodyPr wrap="square">
            <a:spAutoFit/>
          </a:bodyPr>
          <a:lstStyle/>
          <a:p>
            <a:r>
              <a:rPr lang="en-US" b="1" dirty="0">
                <a:latin typeface="+mj-lt"/>
                <a:cs typeface="Arial" panose="020B0604020202020204" pitchFamily="34" charset="0"/>
              </a:rPr>
              <a:t>As a final check, let’s visualize the alignment of the LD mesh, HD mesh, optode array, and cortical meshes all together</a:t>
            </a:r>
          </a:p>
        </p:txBody>
      </p:sp>
      <p:sp>
        <p:nvSpPr>
          <p:cNvPr id="2" name="Slide Number Placeholder 1">
            <a:extLst>
              <a:ext uri="{FF2B5EF4-FFF2-40B4-BE49-F238E27FC236}">
                <a16:creationId xmlns:a16="http://schemas.microsoft.com/office/drawing/2014/main" id="{11323CEA-5CD8-885F-57B3-1DF40D6AED58}"/>
              </a:ext>
            </a:extLst>
          </p:cNvPr>
          <p:cNvSpPr>
            <a:spLocks noGrp="1"/>
          </p:cNvSpPr>
          <p:nvPr>
            <p:ph type="sldNum" sz="quarter" idx="12"/>
          </p:nvPr>
        </p:nvSpPr>
        <p:spPr/>
        <p:txBody>
          <a:bodyPr/>
          <a:lstStyle/>
          <a:p>
            <a:fld id="{A6EA515B-EB3D-473C-ADE9-FD8348C61D57}" type="slidenum">
              <a:rPr lang="en-US" smtClean="0">
                <a:latin typeface="+mj-lt"/>
              </a:rPr>
              <a:t>37</a:t>
            </a:fld>
            <a:endParaRPr lang="en-US">
              <a:latin typeface="+mj-lt"/>
            </a:endParaRPr>
          </a:p>
        </p:txBody>
      </p:sp>
      <p:pic>
        <p:nvPicPr>
          <p:cNvPr id="5" name="Picture 4">
            <a:extLst>
              <a:ext uri="{FF2B5EF4-FFF2-40B4-BE49-F238E27FC236}">
                <a16:creationId xmlns:a16="http://schemas.microsoft.com/office/drawing/2014/main" id="{CCCC02B4-2870-9A16-03CB-971BBD8C0159}"/>
              </a:ext>
            </a:extLst>
          </p:cNvPr>
          <p:cNvPicPr>
            <a:picLocks noChangeAspect="1"/>
          </p:cNvPicPr>
          <p:nvPr/>
        </p:nvPicPr>
        <p:blipFill>
          <a:blip r:embed="rId3"/>
          <a:stretch>
            <a:fillRect/>
          </a:stretch>
        </p:blipFill>
        <p:spPr>
          <a:xfrm>
            <a:off x="9143365" y="695232"/>
            <a:ext cx="3048634" cy="2635798"/>
          </a:xfrm>
          <a:prstGeom prst="rect">
            <a:avLst/>
          </a:prstGeom>
        </p:spPr>
      </p:pic>
      <p:pic>
        <p:nvPicPr>
          <p:cNvPr id="7" name="Picture 6">
            <a:extLst>
              <a:ext uri="{FF2B5EF4-FFF2-40B4-BE49-F238E27FC236}">
                <a16:creationId xmlns:a16="http://schemas.microsoft.com/office/drawing/2014/main" id="{5065BF1C-D29D-3C8D-2FE2-753BE5A71D84}"/>
              </a:ext>
            </a:extLst>
          </p:cNvPr>
          <p:cNvPicPr>
            <a:picLocks noChangeAspect="1"/>
          </p:cNvPicPr>
          <p:nvPr/>
        </p:nvPicPr>
        <p:blipFill>
          <a:blip r:embed="rId4"/>
          <a:stretch>
            <a:fillRect/>
          </a:stretch>
        </p:blipFill>
        <p:spPr>
          <a:xfrm>
            <a:off x="9143365" y="3804844"/>
            <a:ext cx="3048633" cy="3000998"/>
          </a:xfrm>
          <a:prstGeom prst="rect">
            <a:avLst/>
          </a:prstGeom>
        </p:spPr>
      </p:pic>
      <p:sp>
        <p:nvSpPr>
          <p:cNvPr id="10" name="TextBox 9">
            <a:extLst>
              <a:ext uri="{FF2B5EF4-FFF2-40B4-BE49-F238E27FC236}">
                <a16:creationId xmlns:a16="http://schemas.microsoft.com/office/drawing/2014/main" id="{F0722D59-B373-8509-4BCD-D6483B06598F}"/>
              </a:ext>
            </a:extLst>
          </p:cNvPr>
          <p:cNvSpPr txBox="1"/>
          <p:nvPr/>
        </p:nvSpPr>
        <p:spPr>
          <a:xfrm>
            <a:off x="10069632" y="355857"/>
            <a:ext cx="1196097" cy="307777"/>
          </a:xfrm>
          <a:prstGeom prst="rect">
            <a:avLst/>
          </a:prstGeom>
          <a:noFill/>
        </p:spPr>
        <p:txBody>
          <a:bodyPr wrap="none" rtlCol="0">
            <a:spAutoFit/>
          </a:bodyPr>
          <a:lstStyle/>
          <a:p>
            <a:r>
              <a:rPr lang="en-US" sz="1400" dirty="0">
                <a:latin typeface="+mj-lt"/>
              </a:rPr>
              <a:t>Lateral View</a:t>
            </a:r>
          </a:p>
        </p:txBody>
      </p:sp>
      <p:sp>
        <p:nvSpPr>
          <p:cNvPr id="11" name="TextBox 10">
            <a:extLst>
              <a:ext uri="{FF2B5EF4-FFF2-40B4-BE49-F238E27FC236}">
                <a16:creationId xmlns:a16="http://schemas.microsoft.com/office/drawing/2014/main" id="{EB32DDC8-58C9-9B07-B65F-EC8DF7CB28FB}"/>
              </a:ext>
            </a:extLst>
          </p:cNvPr>
          <p:cNvSpPr txBox="1"/>
          <p:nvPr/>
        </p:nvSpPr>
        <p:spPr>
          <a:xfrm>
            <a:off x="7284524" y="1810818"/>
            <a:ext cx="1120756" cy="307777"/>
          </a:xfrm>
          <a:prstGeom prst="rect">
            <a:avLst/>
          </a:prstGeom>
          <a:noFill/>
        </p:spPr>
        <p:txBody>
          <a:bodyPr wrap="none" rtlCol="0">
            <a:spAutoFit/>
          </a:bodyPr>
          <a:lstStyle/>
          <a:p>
            <a:r>
              <a:rPr lang="en-US" sz="1400" dirty="0">
                <a:latin typeface="+mj-lt"/>
              </a:rPr>
              <a:t>Dorsal View</a:t>
            </a:r>
          </a:p>
        </p:txBody>
      </p:sp>
      <p:sp>
        <p:nvSpPr>
          <p:cNvPr id="12" name="TextBox 11">
            <a:extLst>
              <a:ext uri="{FF2B5EF4-FFF2-40B4-BE49-F238E27FC236}">
                <a16:creationId xmlns:a16="http://schemas.microsoft.com/office/drawing/2014/main" id="{DB229F87-1CF2-E6CC-C524-C017FE042B9A}"/>
              </a:ext>
            </a:extLst>
          </p:cNvPr>
          <p:cNvSpPr txBox="1"/>
          <p:nvPr/>
        </p:nvSpPr>
        <p:spPr>
          <a:xfrm>
            <a:off x="9997689" y="3495921"/>
            <a:ext cx="1339982" cy="307777"/>
          </a:xfrm>
          <a:prstGeom prst="rect">
            <a:avLst/>
          </a:prstGeom>
          <a:noFill/>
        </p:spPr>
        <p:txBody>
          <a:bodyPr wrap="none" rtlCol="0">
            <a:spAutoFit/>
          </a:bodyPr>
          <a:lstStyle/>
          <a:p>
            <a:r>
              <a:rPr lang="en-US" sz="1400" dirty="0">
                <a:latin typeface="+mj-lt"/>
              </a:rPr>
              <a:t>Posterior View</a:t>
            </a:r>
          </a:p>
        </p:txBody>
      </p:sp>
      <p:pic>
        <p:nvPicPr>
          <p:cNvPr id="6" name="Picture 5"/>
          <p:cNvPicPr>
            <a:picLocks noChangeAspect="1"/>
          </p:cNvPicPr>
          <p:nvPr/>
        </p:nvPicPr>
        <p:blipFill>
          <a:blip r:embed="rId5"/>
          <a:stretch>
            <a:fillRect/>
          </a:stretch>
        </p:blipFill>
        <p:spPr>
          <a:xfrm>
            <a:off x="176632" y="1670098"/>
            <a:ext cx="5810250" cy="4267200"/>
          </a:xfrm>
          <a:prstGeom prst="rect">
            <a:avLst/>
          </a:prstGeom>
        </p:spPr>
      </p:pic>
    </p:spTree>
    <p:extLst>
      <p:ext uri="{BB962C8B-B14F-4D97-AF65-F5344CB8AC3E}">
        <p14:creationId xmlns:p14="http://schemas.microsoft.com/office/powerpoint/2010/main" val="35126799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85572" y="1460375"/>
            <a:ext cx="8596668" cy="5003178"/>
          </a:xfrm>
        </p:spPr>
        <p:txBody>
          <a:bodyPr>
            <a:normAutofit/>
          </a:bodyPr>
          <a:lstStyle/>
          <a:p>
            <a:r>
              <a:rPr lang="en-US" sz="2000" dirty="0"/>
              <a:t>Congratulations! You have finished the </a:t>
            </a:r>
            <a:r>
              <a:rPr lang="en-US" sz="2000" dirty="0" err="1"/>
              <a:t>NeuroDOT</a:t>
            </a:r>
            <a:r>
              <a:rPr lang="en-US" sz="2000" dirty="0"/>
              <a:t> Light Modeling Pipeline Tutorial for the 32x32 Full Head pad using Hummingbird.</a:t>
            </a:r>
          </a:p>
          <a:p>
            <a:endParaRPr lang="en-US" sz="2000" dirty="0"/>
          </a:p>
          <a:p>
            <a:r>
              <a:rPr lang="en-US" sz="2000" dirty="0"/>
              <a:t>See other Sample Results Appendices for example visualizations of these same processing steps on the other Sample Data included in the toolbox.</a:t>
            </a:r>
          </a:p>
          <a:p>
            <a:endParaRPr lang="en-US" sz="2000" dirty="0"/>
          </a:p>
          <a:p>
            <a:r>
              <a:rPr lang="en-US" sz="2000" dirty="0"/>
              <a:t>Also, see the </a:t>
            </a:r>
            <a:r>
              <a:rPr lang="en-US" sz="2000" dirty="0" err="1"/>
              <a:t>PreProcessing</a:t>
            </a:r>
            <a:r>
              <a:rPr lang="en-US" sz="2000" dirty="0"/>
              <a:t> and Reconstruction tutorials to gain a deeper understanding of the effects of altering the processing parameters. </a:t>
            </a:r>
          </a:p>
          <a:p>
            <a:pPr marL="0" indent="0">
              <a:buNone/>
            </a:pPr>
            <a:endParaRPr lang="en-US" sz="2000" dirty="0"/>
          </a:p>
          <a:p>
            <a:r>
              <a:rPr lang="en-US" sz="2000"/>
              <a:t>NeuroDOT Support: </a:t>
            </a:r>
            <a:r>
              <a:rPr lang="en-US" sz="2000">
                <a:hlinkClick r:id="rId2"/>
              </a:rPr>
              <a:t>neurodot-support@wustl.edu</a:t>
            </a:r>
            <a:endParaRPr lang="en-US" sz="1600" dirty="0">
              <a:solidFill>
                <a:srgbClr val="00B0F0"/>
              </a:solidFill>
            </a:endParaRPr>
          </a:p>
          <a:p>
            <a:pPr lvl="1"/>
            <a:endParaRPr lang="en-US" sz="1600" dirty="0"/>
          </a:p>
        </p:txBody>
      </p:sp>
      <p:sp>
        <p:nvSpPr>
          <p:cNvPr id="5" name="Slide Number Placeholder 4">
            <a:extLst>
              <a:ext uri="{FF2B5EF4-FFF2-40B4-BE49-F238E27FC236}">
                <a16:creationId xmlns:a16="http://schemas.microsoft.com/office/drawing/2014/main" id="{34BCD12D-9ACA-015C-7494-0E92557D9DB7}"/>
              </a:ext>
            </a:extLst>
          </p:cNvPr>
          <p:cNvSpPr>
            <a:spLocks noGrp="1"/>
          </p:cNvSpPr>
          <p:nvPr>
            <p:ph type="sldNum" sz="quarter" idx="12"/>
          </p:nvPr>
        </p:nvSpPr>
        <p:spPr/>
        <p:txBody>
          <a:bodyPr/>
          <a:lstStyle/>
          <a:p>
            <a:fld id="{A6EA515B-EB3D-473C-ADE9-FD8348C61D57}" type="slidenum">
              <a:rPr lang="en-US" smtClean="0"/>
              <a:t>38</a:t>
            </a:fld>
            <a:endParaRPr lang="en-US"/>
          </a:p>
        </p:txBody>
      </p:sp>
    </p:spTree>
    <p:extLst>
      <p:ext uri="{BB962C8B-B14F-4D97-AF65-F5344CB8AC3E}">
        <p14:creationId xmlns:p14="http://schemas.microsoft.com/office/powerpoint/2010/main" val="1362882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ECD007DF-F439-B5C7-D7DC-991E60D3793A}"/>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3901930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Light Modeling Tutorials in </a:t>
            </a:r>
            <a:r>
              <a:rPr lang="en-US" dirty="0" err="1">
                <a:solidFill>
                  <a:srgbClr val="FF0000"/>
                </a:solidFill>
              </a:rPr>
              <a:t>NeuroDOT</a:t>
            </a:r>
            <a:endParaRPr lang="en-US" dirty="0">
              <a:solidFill>
                <a:srgbClr val="FF0000"/>
              </a:solidFill>
            </a:endParaRPr>
          </a:p>
        </p:txBody>
      </p:sp>
      <p:sp>
        <p:nvSpPr>
          <p:cNvPr id="32" name="Content Placeholder 2"/>
          <p:cNvSpPr txBox="1">
            <a:spLocks/>
          </p:cNvSpPr>
          <p:nvPr/>
        </p:nvSpPr>
        <p:spPr>
          <a:xfrm>
            <a:off x="127001" y="815546"/>
            <a:ext cx="11381660" cy="75327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NeuroDOT</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has several different tutorials that detail how to Generate a Light Model, each with its own purpose. They’re listed below to help you figure out which version is the best for your purposes.</a:t>
            </a:r>
          </a:p>
        </p:txBody>
      </p:sp>
      <p:sp>
        <p:nvSpPr>
          <p:cNvPr id="3" name="Slide Number Placeholder 2">
            <a:extLst>
              <a:ext uri="{FF2B5EF4-FFF2-40B4-BE49-F238E27FC236}">
                <a16:creationId xmlns:a16="http://schemas.microsoft.com/office/drawing/2014/main" id="{CA945477-5A92-9588-3A64-023473E9A1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5" name="Content Placeholder 2"/>
          <p:cNvSpPr>
            <a:spLocks noGrp="1"/>
          </p:cNvSpPr>
          <p:nvPr>
            <p:ph idx="1"/>
          </p:nvPr>
        </p:nvSpPr>
        <p:spPr>
          <a:xfrm>
            <a:off x="677334" y="1631092"/>
            <a:ext cx="5387788" cy="5226908"/>
          </a:xfrm>
        </p:spPr>
        <p:txBody>
          <a:bodyPr>
            <a:normAutofit lnSpcReduction="10000"/>
          </a:bodyPr>
          <a:lstStyle/>
          <a:p>
            <a:r>
              <a:rPr lang="en-US" sz="1600" dirty="0"/>
              <a:t>Basic Light Modeling Tutorial with </a:t>
            </a:r>
            <a:r>
              <a:rPr lang="en-US" sz="1600" dirty="0" err="1"/>
              <a:t>AlignMe</a:t>
            </a:r>
            <a:endParaRPr lang="en-US" sz="1600" dirty="0"/>
          </a:p>
          <a:p>
            <a:pPr lvl="1"/>
            <a:r>
              <a:rPr lang="en-US" sz="900" b="1" dirty="0"/>
              <a:t>PPT: </a:t>
            </a:r>
            <a:r>
              <a:rPr lang="en-US" sz="900" dirty="0"/>
              <a:t>NeuroDOT_Tutorial_Generating_a_Light_Model_Pad_24x28_With_AlignMe</a:t>
            </a:r>
          </a:p>
          <a:p>
            <a:pPr lvl="1"/>
            <a:r>
              <a:rPr lang="en-US" sz="900" b="1" dirty="0"/>
              <a:t>Script: </a:t>
            </a:r>
            <a:r>
              <a:rPr lang="en-US" sz="900" dirty="0" err="1"/>
              <a:t>Basic_Light_Modeling_with_AlignMe_Tutorial</a:t>
            </a:r>
            <a:endParaRPr lang="en-US" sz="900" dirty="0"/>
          </a:p>
          <a:p>
            <a:pPr lvl="1"/>
            <a:r>
              <a:rPr lang="en-US" sz="900" b="1" dirty="0"/>
              <a:t>Pad file: </a:t>
            </a:r>
            <a:r>
              <a:rPr lang="en-US" sz="900" dirty="0"/>
              <a:t>Pad_AdultV24x28.mat</a:t>
            </a:r>
          </a:p>
          <a:p>
            <a:r>
              <a:rPr lang="en-US" sz="1600" dirty="0"/>
              <a:t>Sparse Pad Tutorial with </a:t>
            </a:r>
            <a:r>
              <a:rPr lang="en-US" sz="1600" dirty="0" err="1"/>
              <a:t>AlignMe</a:t>
            </a:r>
            <a:endParaRPr lang="en-US" sz="1600" dirty="0"/>
          </a:p>
          <a:p>
            <a:pPr lvl="1"/>
            <a:r>
              <a:rPr lang="en-US" sz="900" b="1" dirty="0"/>
              <a:t>PPT: </a:t>
            </a:r>
            <a:r>
              <a:rPr lang="en-US" sz="900" dirty="0"/>
              <a:t>NeuroDOT_Tutorial_Generating_a_Light_Model_SparsePad_32x32_With_AlignMe</a:t>
            </a:r>
          </a:p>
          <a:p>
            <a:pPr lvl="1"/>
            <a:r>
              <a:rPr lang="en-US" sz="900" b="1" dirty="0"/>
              <a:t>Script: </a:t>
            </a:r>
            <a:r>
              <a:rPr lang="en-US" sz="900" dirty="0" err="1"/>
              <a:t>Basic_Light_Modeling_with_sparse_Pad_and_AlignMe_Tutorial</a:t>
            </a:r>
            <a:endParaRPr lang="en-US" sz="900" dirty="0"/>
          </a:p>
          <a:p>
            <a:pPr lvl="1"/>
            <a:r>
              <a:rPr lang="en-US" sz="900" b="1" dirty="0"/>
              <a:t>Pad file: </a:t>
            </a:r>
            <a:r>
              <a:rPr lang="en-US" sz="900" dirty="0"/>
              <a:t>Pad_FullHead_32x32.mat</a:t>
            </a:r>
          </a:p>
          <a:p>
            <a:r>
              <a:rPr lang="en-US" sz="1600" dirty="0"/>
              <a:t>Light Modeling with a Subset of Measurements</a:t>
            </a:r>
          </a:p>
          <a:p>
            <a:pPr lvl="1"/>
            <a:r>
              <a:rPr lang="en-US" sz="900" b="1" dirty="0"/>
              <a:t>PPT: </a:t>
            </a:r>
            <a:r>
              <a:rPr lang="en-US" sz="900" dirty="0"/>
              <a:t>NeuroDOT_Tutorial_Generating_a_Light_Model_With_Subset_of_Measurements_Pad_24x28_and_AlignMe</a:t>
            </a:r>
          </a:p>
          <a:p>
            <a:pPr lvl="1"/>
            <a:r>
              <a:rPr lang="en-US" sz="900" b="1" dirty="0"/>
              <a:t>Script: </a:t>
            </a:r>
            <a:r>
              <a:rPr lang="en-US" sz="900" dirty="0" err="1"/>
              <a:t>Light_Modeling_with_Subset_of_Measurements_and_AlignMe_Tutorial</a:t>
            </a:r>
            <a:endParaRPr lang="en-US" sz="900" dirty="0"/>
          </a:p>
          <a:p>
            <a:pPr lvl="1"/>
            <a:r>
              <a:rPr lang="en-US" sz="900" b="1" dirty="0"/>
              <a:t>Pad file: </a:t>
            </a:r>
            <a:r>
              <a:rPr lang="en-US" sz="900" dirty="0"/>
              <a:t>Pad_AdultV24x28.mat</a:t>
            </a:r>
          </a:p>
          <a:p>
            <a:r>
              <a:rPr lang="en-US" sz="1600" dirty="0"/>
              <a:t>Split Pad Tutorial</a:t>
            </a:r>
          </a:p>
          <a:p>
            <a:pPr lvl="1"/>
            <a:r>
              <a:rPr lang="en-US" sz="900" b="1" dirty="0"/>
              <a:t>PPT: </a:t>
            </a:r>
            <a:r>
              <a:rPr lang="en-US" sz="900" dirty="0"/>
              <a:t>NeuroDOT_Tutorial_Split_Pad_Light_Modeling_With_LUMO_Adult_Temporal_Pad_and_AlignMe</a:t>
            </a:r>
          </a:p>
          <a:p>
            <a:pPr lvl="1"/>
            <a:r>
              <a:rPr lang="en-US" sz="900" b="1" dirty="0"/>
              <a:t>Script: </a:t>
            </a:r>
            <a:r>
              <a:rPr lang="en-US" sz="900" dirty="0"/>
              <a:t>Split_Pad_Light_Modeling_with_LUMO_Adult_Temporal_Pad_and_AlignMe_Tutorial</a:t>
            </a:r>
          </a:p>
          <a:p>
            <a:pPr lvl="1"/>
            <a:r>
              <a:rPr lang="en-US" sz="900" b="1" dirty="0"/>
              <a:t>Pad file: </a:t>
            </a:r>
            <a:r>
              <a:rPr lang="en-US" sz="900" dirty="0" err="1"/>
              <a:t>LUMO_adult_temporal_pad.mat</a:t>
            </a:r>
            <a:endParaRPr lang="en-US" sz="900" dirty="0"/>
          </a:p>
        </p:txBody>
      </p:sp>
      <p:sp>
        <p:nvSpPr>
          <p:cNvPr id="6" name="Content Placeholder 2"/>
          <p:cNvSpPr txBox="1">
            <a:spLocks/>
          </p:cNvSpPr>
          <p:nvPr/>
        </p:nvSpPr>
        <p:spPr>
          <a:xfrm>
            <a:off x="6120873" y="1631091"/>
            <a:ext cx="5387788" cy="511036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600" dirty="0"/>
              <a:t>Basic Light Modeling with Hummingbird</a:t>
            </a:r>
          </a:p>
          <a:p>
            <a:pPr lvl="1"/>
            <a:r>
              <a:rPr lang="en-US" sz="900" b="1" dirty="0"/>
              <a:t>PPT: </a:t>
            </a:r>
            <a:r>
              <a:rPr lang="en-US" sz="900" dirty="0"/>
              <a:t>NeuroDOT_Tutorial_Generating_a_Light_Model_Pad_24x28_With_Hummingbird</a:t>
            </a:r>
          </a:p>
          <a:p>
            <a:pPr lvl="1"/>
            <a:r>
              <a:rPr lang="en-US" sz="900" b="1" dirty="0"/>
              <a:t>Script: </a:t>
            </a:r>
            <a:r>
              <a:rPr lang="en-US" sz="900" dirty="0" err="1"/>
              <a:t>Basic_Light_Modeling_with_Hummingbird_Tutorial</a:t>
            </a:r>
            <a:endParaRPr lang="en-US" sz="900" dirty="0"/>
          </a:p>
          <a:p>
            <a:pPr lvl="1"/>
            <a:r>
              <a:rPr lang="en-US" sz="900" b="1" dirty="0"/>
              <a:t>Pad file: </a:t>
            </a:r>
            <a:r>
              <a:rPr lang="en-US" sz="900" dirty="0"/>
              <a:t>Pad_AdultV24x28.mat</a:t>
            </a:r>
            <a:endParaRPr lang="en-US" sz="900" b="1" dirty="0"/>
          </a:p>
          <a:p>
            <a:r>
              <a:rPr lang="en-US" sz="1600" dirty="0"/>
              <a:t>Sparse Pad Tutorial with Hummingbird</a:t>
            </a:r>
          </a:p>
          <a:p>
            <a:pPr lvl="1"/>
            <a:r>
              <a:rPr lang="en-US" sz="900" b="1" dirty="0"/>
              <a:t>PPT: </a:t>
            </a:r>
            <a:r>
              <a:rPr lang="en-US" sz="900" dirty="0"/>
              <a:t>NeuroDOT_Tutorial_Generating_a_Light_Model_SparsePad_32x32_With_Hummingbird</a:t>
            </a:r>
          </a:p>
          <a:p>
            <a:pPr lvl="1"/>
            <a:r>
              <a:rPr lang="en-US" sz="900" b="1" dirty="0"/>
              <a:t>Script: </a:t>
            </a:r>
            <a:r>
              <a:rPr lang="en-US" sz="900" dirty="0" err="1"/>
              <a:t>Basic_Light_Modeling_with_sparse_Pad_and_Hummingbird_Tutorial</a:t>
            </a:r>
            <a:endParaRPr lang="en-US" sz="900" dirty="0"/>
          </a:p>
          <a:p>
            <a:pPr lvl="1"/>
            <a:r>
              <a:rPr lang="en-US" sz="900" b="1" dirty="0"/>
              <a:t>Pad file: </a:t>
            </a:r>
            <a:r>
              <a:rPr lang="en-US" sz="900" dirty="0"/>
              <a:t>Pad_FullHead_32x32.mat</a:t>
            </a:r>
            <a:endParaRPr lang="en-US" sz="900" b="1" dirty="0"/>
          </a:p>
          <a:p>
            <a:r>
              <a:rPr lang="en-US" sz="1600" dirty="0"/>
              <a:t>Light Modeling with Adult 96x92 Pad</a:t>
            </a:r>
          </a:p>
          <a:p>
            <a:pPr lvl="1"/>
            <a:r>
              <a:rPr lang="en-US" sz="900" b="1" dirty="0"/>
              <a:t>PPT: </a:t>
            </a:r>
            <a:r>
              <a:rPr lang="en-US" sz="900" dirty="0"/>
              <a:t>NeuroDOT_Tutorial_Generating_a_Light_Model_Pad_Adult_96x92_Example</a:t>
            </a:r>
          </a:p>
          <a:p>
            <a:pPr lvl="1"/>
            <a:r>
              <a:rPr lang="en-US" sz="900" b="1" dirty="0"/>
              <a:t>Script: </a:t>
            </a:r>
            <a:r>
              <a:rPr lang="en-US" sz="900" dirty="0"/>
              <a:t>Basic_Light_Modeling_with_AlignMe_Tutorial_Pad_Adult_96x92</a:t>
            </a:r>
          </a:p>
          <a:p>
            <a:pPr lvl="1"/>
            <a:r>
              <a:rPr lang="en-US" sz="900" b="1" dirty="0"/>
              <a:t>Pad file: </a:t>
            </a:r>
            <a:r>
              <a:rPr lang="en-US" sz="900" dirty="0"/>
              <a:t>Pad_Adult_96x92.mat</a:t>
            </a:r>
          </a:p>
          <a:p>
            <a:pPr lvl="1"/>
            <a:r>
              <a:rPr lang="en-US" sz="900"/>
              <a:t>Note: this tutorial’s PowerPoint is in an older style</a:t>
            </a:r>
          </a:p>
        </p:txBody>
      </p:sp>
    </p:spTree>
    <p:extLst>
      <p:ext uri="{BB962C8B-B14F-4D97-AF65-F5344CB8AC3E}">
        <p14:creationId xmlns:p14="http://schemas.microsoft.com/office/powerpoint/2010/main" val="1007538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0" y="889686"/>
            <a:ext cx="5639317"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b="1" dirty="0" err="1">
                <a:solidFill>
                  <a:srgbClr val="00B0F0"/>
                </a:solidFill>
                <a:latin typeface="Courier New" panose="02070309020205020404" pitchFamily="49" charset="0"/>
                <a:cs typeface="Courier New" panose="02070309020205020404" pitchFamily="49" charset="0"/>
              </a:rPr>
              <a:t>Basic_Light_Modeling_with_sparse_Pad_and_Hummingbird_Tutorial.m</a:t>
            </a:r>
            <a:r>
              <a:rPr lang="en-US" b="1" dirty="0">
                <a:solidFill>
                  <a:srgbClr val="00B0F0"/>
                </a:solidFill>
                <a:latin typeface="Courier New" panose="02070309020205020404" pitchFamily="49" charset="0"/>
                <a:cs typeface="Courier New" panose="02070309020205020404" pitchFamily="49" charset="0"/>
              </a:rPr>
              <a:t> </a:t>
            </a:r>
            <a:r>
              <a:rPr lang="en-US" dirty="0" err="1"/>
              <a:t>Matlab</a:t>
            </a:r>
            <a:r>
              <a:rPr lang="en-US" dirty="0"/>
              <a:t> file which can be found in the Documentation/Scripts folder. </a:t>
            </a:r>
          </a:p>
          <a:p>
            <a:r>
              <a:rPr lang="en-US" dirty="0"/>
              <a:t>The tutorial will: 	</a:t>
            </a:r>
          </a:p>
          <a:p>
            <a:pPr lvl="1"/>
            <a:r>
              <a:rPr lang="en-US" dirty="0"/>
              <a:t>Generate a mesh from a segmented volume</a:t>
            </a:r>
          </a:p>
          <a:p>
            <a:pPr lvl="1"/>
            <a:r>
              <a:rPr lang="en-US" dirty="0"/>
              <a:t>Place an array of sources and detectors on the mesh</a:t>
            </a:r>
          </a:p>
          <a:p>
            <a:pPr lvl="1"/>
            <a:r>
              <a:rPr lang="en-US" dirty="0"/>
              <a:t>Set multiple parameters for the model</a:t>
            </a:r>
          </a:p>
          <a:p>
            <a:pPr lvl="1"/>
            <a:r>
              <a:rPr lang="en-US" dirty="0"/>
              <a:t>Calculate the sensitivity </a:t>
            </a:r>
            <a:r>
              <a:rPr lang="en-US" b="1" dirty="0">
                <a:solidFill>
                  <a:srgbClr val="00B0F0"/>
                </a:solidFill>
                <a:latin typeface="Courier New" panose="02070309020205020404" pitchFamily="49" charset="0"/>
                <a:cs typeface="Courier New" panose="02070309020205020404" pitchFamily="49" charset="0"/>
              </a:rPr>
              <a:t>A</a:t>
            </a:r>
            <a:r>
              <a:rPr lang="en-US" dirty="0"/>
              <a:t> for this model</a:t>
            </a:r>
          </a:p>
          <a:p>
            <a:r>
              <a:rPr lang="en-US" dirty="0"/>
              <a:t>We will use a segmented volume, </a:t>
            </a:r>
            <a:r>
              <a:rPr lang="en-US" b="1" dirty="0">
                <a:solidFill>
                  <a:srgbClr val="00B0F0"/>
                </a:solidFill>
                <a:latin typeface="Courier New" panose="02070309020205020404" pitchFamily="49" charset="0"/>
                <a:cs typeface="Courier New" panose="02070309020205020404" pitchFamily="49" charset="0"/>
              </a:rPr>
              <a:t>Segmented_MNI152nl_on_MNI111</a:t>
            </a:r>
            <a:r>
              <a:rPr lang="en-US" dirty="0"/>
              <a:t>, found in </a:t>
            </a:r>
            <a:r>
              <a:rPr lang="en-US" dirty="0" err="1"/>
              <a:t>Support_Files</a:t>
            </a:r>
            <a:r>
              <a:rPr lang="en-US" dirty="0"/>
              <a:t>/Atlases, to generate the head model.</a:t>
            </a:r>
          </a:p>
          <a:p>
            <a:r>
              <a:rPr lang="en-US" dirty="0"/>
              <a:t>We will use the visual pad, </a:t>
            </a:r>
            <a:r>
              <a:rPr lang="en-US" b="1" dirty="0">
                <a:solidFill>
                  <a:srgbClr val="00B0F0"/>
                </a:solidFill>
                <a:latin typeface="Courier New" panose="02070309020205020404" pitchFamily="49" charset="0"/>
                <a:cs typeface="Courier New" panose="02070309020205020404" pitchFamily="49" charset="0"/>
              </a:rPr>
              <a:t>Pad_FullHead_32x32.mat</a:t>
            </a:r>
            <a:r>
              <a:rPr lang="en-US" dirty="0"/>
              <a:t>, found in </a:t>
            </a:r>
            <a:r>
              <a:rPr lang="en-US" dirty="0" err="1"/>
              <a:t>Support_Files</a:t>
            </a:r>
            <a:r>
              <a:rPr lang="en-US" dirty="0"/>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A7AC90AF-D5D9-F857-4852-D4B9CD3DBC00}"/>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1961084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rgbClr val="FF0000"/>
                </a:solidFill>
              </a:rPr>
              <a:t>NeuroDOT</a:t>
            </a:r>
            <a:r>
              <a:rPr lang="en-US" dirty="0">
                <a:solidFill>
                  <a:srgbClr val="FF0000"/>
                </a:solidFill>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4" name="Right Brace 3">
            <a:extLst>
              <a:ext uri="{FF2B5EF4-FFF2-40B4-BE49-F238E27FC236}">
                <a16:creationId xmlns:a16="http://schemas.microsoft.com/office/drawing/2014/main"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F0755C3-80AD-5F16-51BE-CE7F74FFF4A8}"/>
              </a:ext>
            </a:extLst>
          </p:cNvPr>
          <p:cNvSpPr txBox="1"/>
          <p:nvPr/>
        </p:nvSpPr>
        <p:spPr>
          <a:xfrm>
            <a:off x="3979656" y="3288268"/>
            <a:ext cx="1469446" cy="830997"/>
          </a:xfrm>
          <a:prstGeom prst="rect">
            <a:avLst/>
          </a:prstGeom>
          <a:noFill/>
        </p:spPr>
        <p:txBody>
          <a:bodyPr wrap="square" rtlCol="0">
            <a:spAutoFit/>
          </a:bodyPr>
          <a:lstStyle/>
          <a:p>
            <a:r>
              <a:rPr lang="en-US" sz="1200" dirty="0"/>
              <a:t>These steps are repeated for a low-density and high-density mesh</a:t>
            </a:r>
          </a:p>
        </p:txBody>
      </p:sp>
      <p:sp>
        <p:nvSpPr>
          <p:cNvPr id="7" name="Slide Number Placeholder 6">
            <a:extLst>
              <a:ext uri="{FF2B5EF4-FFF2-40B4-BE49-F238E27FC236}">
                <a16:creationId xmlns:a16="http://schemas.microsoft.com/office/drawing/2014/main" id="{627B4C97-9976-3318-7EEC-47DE84692C93}"/>
              </a:ext>
            </a:extLst>
          </p:cNvPr>
          <p:cNvSpPr>
            <a:spLocks noGrp="1"/>
          </p:cNvSpPr>
          <p:nvPr>
            <p:ph type="sldNum" sz="quarter" idx="12"/>
          </p:nvPr>
        </p:nvSpPr>
        <p:spPr/>
        <p:txBody>
          <a:bodyPr/>
          <a:lstStyle/>
          <a:p>
            <a:fld id="{A6EA515B-EB3D-473C-ADE9-FD8348C61D57}" type="slidenum">
              <a:rPr lang="en-US" smtClean="0"/>
              <a:t>7</a:t>
            </a:fld>
            <a:endParaRPr lang="en-US"/>
          </a:p>
        </p:txBody>
      </p:sp>
    </p:spTree>
    <p:extLst>
      <p:ext uri="{BB962C8B-B14F-4D97-AF65-F5344CB8AC3E}">
        <p14:creationId xmlns:p14="http://schemas.microsoft.com/office/powerpoint/2010/main" val="149772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Running the script – Author’s Note</a:t>
            </a: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963854"/>
            <a:ext cx="5940992" cy="5883662"/>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How the author runs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Highlight and execute each chunk of code</a:t>
            </a:r>
          </a:p>
          <a:p>
            <a:pPr marL="800100" lvl="1" indent="-342900" defTabSz="4572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Ex: highlight lines 64-69 </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right click </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hit “Evaluate Selection”</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a:t>
            </a: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ternate way of running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For each section (beige) hit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ctrl+enter</a:t>
            </a: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This isn’t how the author does it, but it will still work</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Note: DO NOT HIT THE GREEN “RUN” BUTTON to run this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MATLAB versions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Optimal version: MATLAB 2020b</a:t>
            </a:r>
          </a:p>
          <a:p>
            <a:pPr marL="1257300" marR="0" lvl="2"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The version that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AlignMe</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was developed in</a:t>
            </a:r>
            <a:endPar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 version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NIRFASTer</a:t>
            </a:r>
            <a:r>
              <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the newest release of NIRFAST</a:t>
            </a:r>
          </a:p>
          <a:p>
            <a:pPr marL="800100" lvl="1" indent="-342900" defTabSz="457200">
              <a:spcBef>
                <a:spcPts val="1000"/>
              </a:spcBef>
              <a:buClr>
                <a:srgbClr val="90C226"/>
              </a:buClr>
              <a:buSzPct val="80000"/>
              <a:buFont typeface="Wingdings 3" charset="2"/>
              <a:buChar char=""/>
              <a:defRPr/>
            </a:pPr>
            <a:r>
              <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Found here</a:t>
            </a: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r>
              <a:rPr kumimoji="0" lang="en-US" sz="1600" b="0" i="0" u="none" strike="noStrike" kern="1200" cap="none" spc="0" normalizeH="0" baseline="0" noProof="0" dirty="0">
                <a:ln>
                  <a:noFill/>
                </a:ln>
                <a:solidFill>
                  <a:prstClr val="white"/>
                </a:solidFill>
                <a:effectLst/>
                <a:uLnTx/>
                <a:uFillTx/>
                <a:latin typeface="Slack-Lato"/>
                <a:ea typeface="+mn-ea"/>
                <a:cs typeface="+mn-cs"/>
                <a:hlinkClick r:id="rId2"/>
              </a:rPr>
              <a:t>https://github.com/nirfaster/NIRFASTer</a:t>
            </a: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sz="2000" dirty="0">
              <a:solidFill>
                <a:prstClr val="white">
                  <a:lumMod val="75000"/>
                  <a:lumOff val="25000"/>
                </a:prstClr>
              </a:solidFill>
              <a:latin typeface="Trebuchet MS" panose="020B0603020202020204"/>
            </a:endParaRPr>
          </a:p>
        </p:txBody>
      </p:sp>
      <p:pic>
        <p:nvPicPr>
          <p:cNvPr id="2" name="Picture 1"/>
          <p:cNvPicPr>
            <a:picLocks noChangeAspect="1"/>
          </p:cNvPicPr>
          <p:nvPr/>
        </p:nvPicPr>
        <p:blipFill>
          <a:blip r:embed="rId3"/>
          <a:stretch>
            <a:fillRect/>
          </a:stretch>
        </p:blipFill>
        <p:spPr>
          <a:xfrm>
            <a:off x="6812449" y="2057400"/>
            <a:ext cx="5379551" cy="4004865"/>
          </a:xfrm>
          <a:prstGeom prst="rect">
            <a:avLst/>
          </a:prstGeom>
        </p:spPr>
      </p:pic>
      <p:sp>
        <p:nvSpPr>
          <p:cNvPr id="3" name="Left Brace 2"/>
          <p:cNvSpPr/>
          <p:nvPr/>
        </p:nvSpPr>
        <p:spPr>
          <a:xfrm>
            <a:off x="6460193" y="2057401"/>
            <a:ext cx="435706" cy="2308412"/>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TextBox 5"/>
          <p:cNvSpPr txBox="1"/>
          <p:nvPr/>
        </p:nvSpPr>
        <p:spPr>
          <a:xfrm>
            <a:off x="5770638" y="2495550"/>
            <a:ext cx="8114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Example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section</a:t>
            </a:r>
          </a:p>
        </p:txBody>
      </p:sp>
      <p:sp>
        <p:nvSpPr>
          <p:cNvPr id="4" name="Slide Number Placeholder 3">
            <a:extLst>
              <a:ext uri="{FF2B5EF4-FFF2-40B4-BE49-F238E27FC236}">
                <a16:creationId xmlns:a16="http://schemas.microsoft.com/office/drawing/2014/main" id="{599B29CF-B339-BF83-9D34-D6A8AAD631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519636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In Script</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add the required toolboxes to your path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Some parameters for visualizations made in the script are set up here as well</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sp>
        <p:nvSpPr>
          <p:cNvPr id="4" name="TextBox 3">
            <a:extLst>
              <a:ext uri="{FF2B5EF4-FFF2-40B4-BE49-F238E27FC236}">
                <a16:creationId xmlns:a16="http://schemas.microsoft.com/office/drawing/2014/main" id="{16699E79-AC22-2FC9-2511-E03E92F1C655}"/>
              </a:ext>
            </a:extLst>
          </p:cNvPr>
          <p:cNvSpPr txBox="1"/>
          <p:nvPr/>
        </p:nvSpPr>
        <p:spPr>
          <a:xfrm>
            <a:off x="181902" y="3204131"/>
            <a:ext cx="12010098" cy="2677656"/>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%Set Output Directory</a:t>
            </a:r>
          </a:p>
          <a:p>
            <a:r>
              <a:rPr lang="en-US" sz="1200" b="1" dirty="0">
                <a:solidFill>
                  <a:srgbClr val="228B22"/>
                </a:solidFill>
                <a:latin typeface="Courier New" panose="02070309020205020404" pitchFamily="49" charset="0"/>
              </a:rPr>
              <a:t>%Change the path on the following line to whatever output directory you want to use</a:t>
            </a:r>
          </a:p>
          <a:p>
            <a:r>
              <a:rPr lang="en-US" sz="1200" b="1" dirty="0" err="1">
                <a:latin typeface="Courier New" panose="02070309020205020404" pitchFamily="49" charset="0"/>
              </a:rPr>
              <a:t>outputdir</a:t>
            </a:r>
            <a:r>
              <a:rPr lang="en-US" sz="1200" b="1" dirty="0">
                <a:latin typeface="Courier New" panose="02070309020205020404" pitchFamily="49" charset="0"/>
              </a:rPr>
              <a:t> = ‘’; </a:t>
            </a:r>
            <a:r>
              <a:rPr lang="en-US" sz="1200" b="1" dirty="0">
                <a:solidFill>
                  <a:srgbClr val="228B22"/>
                </a:solidFill>
                <a:latin typeface="Courier New" panose="02070309020205020404" pitchFamily="49" charset="0"/>
              </a:rPr>
              <a:t>% put path to directory in between quotes</a:t>
            </a:r>
            <a:endParaRPr lang="en-US" sz="1200" b="1" dirty="0">
              <a:latin typeface="Courier New" panose="02070309020205020404" pitchFamily="49" charset="0"/>
            </a:endParaRPr>
          </a:p>
          <a:p>
            <a:r>
              <a:rPr lang="en-US" sz="1200" b="1" dirty="0">
                <a:latin typeface="Courier New" panose="02070309020205020404" pitchFamily="49" charset="0"/>
              </a:rPr>
              <a:t>cd(</a:t>
            </a:r>
            <a:r>
              <a:rPr lang="en-US" sz="1200" b="1" dirty="0" err="1">
                <a:latin typeface="Courier New" panose="02070309020205020404" pitchFamily="49" charset="0"/>
              </a:rPr>
              <a:t>outputdir</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Does your pad have shorter 2D positions for visualizing the pad in 2D?</a:t>
            </a:r>
          </a:p>
          <a:p>
            <a:r>
              <a:rPr lang="en-US" sz="1200" b="1" dirty="0">
                <a:solidFill>
                  <a:srgbClr val="228B22"/>
                </a:solidFill>
                <a:latin typeface="Courier New" panose="02070309020205020404" pitchFamily="49" charset="0"/>
              </a:rPr>
              <a:t>% i.e. does your pad have optode positions in an EEG style?</a:t>
            </a:r>
          </a:p>
          <a:p>
            <a:r>
              <a:rPr lang="en-US" sz="1200" b="1" dirty="0">
                <a:solidFill>
                  <a:srgbClr val="228B22"/>
                </a:solidFill>
                <a:latin typeface="Courier New" panose="02070309020205020404" pitchFamily="49" charset="0"/>
              </a:rPr>
              <a:t>% if 2D positions are shorter, set style = 1. Otherwise, set style = 0</a:t>
            </a:r>
          </a:p>
          <a:p>
            <a:r>
              <a:rPr lang="en-US" sz="1200" b="1" dirty="0">
                <a:latin typeface="Courier New" panose="02070309020205020404" pitchFamily="49" charset="0"/>
              </a:rPr>
              <a:t>style = 1;</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%Parameter Initialization</a:t>
            </a:r>
          </a:p>
          <a:p>
            <a:r>
              <a:rPr lang="en-US" sz="1200" b="1" dirty="0" err="1">
                <a:latin typeface="Courier New" panose="02070309020205020404" pitchFamily="49" charset="0"/>
              </a:rPr>
              <a:t>p.Cmap</a:t>
            </a:r>
            <a:r>
              <a:rPr lang="en-US" sz="1200" b="1" dirty="0">
                <a:latin typeface="Courier New" panose="02070309020205020404" pitchFamily="49" charset="0"/>
              </a:rPr>
              <a:t>='jet'; </a:t>
            </a:r>
            <a:r>
              <a:rPr lang="en-US" sz="1200" b="1" dirty="0" err="1">
                <a:latin typeface="Courier New" panose="02070309020205020404" pitchFamily="49" charset="0"/>
              </a:rPr>
              <a:t>p.Scale</a:t>
            </a:r>
            <a:r>
              <a:rPr lang="en-US" sz="1200" b="1" dirty="0">
                <a:latin typeface="Courier New" panose="02070309020205020404" pitchFamily="49" charset="0"/>
              </a:rPr>
              <a:t>=5; </a:t>
            </a:r>
            <a:r>
              <a:rPr lang="en-US" sz="1200" b="1" dirty="0" err="1">
                <a:latin typeface="Courier New" panose="02070309020205020404" pitchFamily="49" charset="0"/>
              </a:rPr>
              <a:t>p.Th.P</a:t>
            </a:r>
            <a:r>
              <a:rPr lang="en-US" sz="1200" b="1" dirty="0">
                <a:latin typeface="Courier New" panose="02070309020205020404" pitchFamily="49" charset="0"/>
              </a:rPr>
              <a:t>=0; </a:t>
            </a:r>
            <a:r>
              <a:rPr lang="en-US" sz="1200" b="1" dirty="0" err="1">
                <a:latin typeface="Courier New" panose="02070309020205020404" pitchFamily="49" charset="0"/>
              </a:rPr>
              <a:t>p.Th.N</a:t>
            </a:r>
            <a:r>
              <a:rPr lang="en-US" sz="1200" b="1" dirty="0">
                <a:latin typeface="Courier New" panose="02070309020205020404" pitchFamily="49" charset="0"/>
              </a:rPr>
              <a:t>=-</a:t>
            </a:r>
            <a:r>
              <a:rPr lang="en-US" sz="1200" b="1" dirty="0" err="1">
                <a:latin typeface="Courier New" panose="02070309020205020404" pitchFamily="49" charset="0"/>
              </a:rPr>
              <a:t>p.Th.P</a:t>
            </a:r>
            <a:r>
              <a:rPr lang="en-US" sz="1200" b="1" dirty="0">
                <a:latin typeface="Courier New" panose="02070309020205020404" pitchFamily="49" charset="0"/>
              </a:rPr>
              <a:t>; </a:t>
            </a:r>
            <a:r>
              <a:rPr lang="en-US" sz="1200" b="1" dirty="0" err="1">
                <a:latin typeface="Courier New" panose="02070309020205020404" pitchFamily="49" charset="0"/>
              </a:rPr>
              <a:t>p.PD</a:t>
            </a:r>
            <a:r>
              <a:rPr lang="en-US" sz="1200" b="1" dirty="0">
                <a:latin typeface="Courier New" panose="02070309020205020404" pitchFamily="49" charset="0"/>
              </a:rPr>
              <a:t>=1; p.BG=[0,0,0];</a:t>
            </a:r>
          </a:p>
          <a:p>
            <a:r>
              <a:rPr lang="en-US" sz="1200" b="1" dirty="0" err="1">
                <a:latin typeface="Courier New" panose="02070309020205020404" pitchFamily="49" charset="0"/>
              </a:rPr>
              <a:t>pM.orientation</a:t>
            </a:r>
            <a:r>
              <a:rPr lang="en-US" sz="1200" b="1" dirty="0">
                <a:latin typeface="Courier New" panose="02070309020205020404" pitchFamily="49" charset="0"/>
              </a:rPr>
              <a:t>='</a:t>
            </a:r>
            <a:r>
              <a:rPr lang="en-US" sz="1200" b="1" dirty="0" err="1">
                <a:latin typeface="Courier New" panose="02070309020205020404" pitchFamily="49" charset="0"/>
              </a:rPr>
              <a:t>coord</a:t>
            </a:r>
            <a:r>
              <a:rPr lang="en-US" sz="1200" b="1" dirty="0">
                <a:latin typeface="Courier New" panose="02070309020205020404" pitchFamily="49" charset="0"/>
              </a:rPr>
              <a:t>'; </a:t>
            </a:r>
            <a:r>
              <a:rPr lang="en-US" sz="1200" b="1" dirty="0" err="1">
                <a:latin typeface="Courier New" panose="02070309020205020404" pitchFamily="49" charset="0"/>
              </a:rPr>
              <a:t>pM.Cmap.P</a:t>
            </a:r>
            <a:r>
              <a:rPr lang="en-US" sz="1200" b="1" dirty="0">
                <a:latin typeface="Courier New" panose="02070309020205020404" pitchFamily="49" charset="0"/>
              </a:rPr>
              <a:t>='gray'; </a:t>
            </a:r>
            <a:r>
              <a:rPr lang="en-US" sz="1200" b="1" dirty="0" err="1">
                <a:latin typeface="Courier New" panose="02070309020205020404" pitchFamily="49" charset="0"/>
              </a:rPr>
              <a:t>pM.EdgeColor</a:t>
            </a:r>
            <a:r>
              <a:rPr lang="en-US" sz="1200" b="1" dirty="0">
                <a:latin typeface="Courier New" panose="02070309020205020404" pitchFamily="49" charset="0"/>
              </a:rPr>
              <a:t>='none';</a:t>
            </a:r>
          </a:p>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'orientation');</a:t>
            </a:r>
            <a:r>
              <a:rPr lang="en-US" sz="1200" b="1" dirty="0">
                <a:solidFill>
                  <a:srgbClr val="228B22"/>
                </a:solidFill>
                <a:latin typeface="Courier New" panose="02070309020205020404" pitchFamily="49" charset="0"/>
              </a:rPr>
              <a:t> % make copy of params, to be used with </a:t>
            </a:r>
            <a:r>
              <a:rPr lang="en-US" sz="1200" b="1" dirty="0" err="1">
                <a:solidFill>
                  <a:srgbClr val="228B22"/>
                </a:solidFill>
                <a:latin typeface="Courier New" panose="02070309020205020404" pitchFamily="49" charset="0"/>
              </a:rPr>
              <a:t>PlotSlices</a:t>
            </a:r>
            <a:endParaRPr lang="en-US" sz="1200" b="1" dirty="0">
              <a:solidFill>
                <a:srgbClr val="228B22"/>
              </a:solidFill>
              <a:latin typeface="Courier New" panose="02070309020205020404" pitchFamily="49" charset="0"/>
            </a:endParaRPr>
          </a:p>
        </p:txBody>
      </p:sp>
      <p:sp>
        <p:nvSpPr>
          <p:cNvPr id="2" name="Slide Number Placeholder 1">
            <a:extLst>
              <a:ext uri="{FF2B5EF4-FFF2-40B4-BE49-F238E27FC236}">
                <a16:creationId xmlns:a16="http://schemas.microsoft.com/office/drawing/2014/main" id="{B7A05167-525A-0563-C578-C9F3767DDE8D}"/>
              </a:ext>
            </a:extLst>
          </p:cNvPr>
          <p:cNvSpPr>
            <a:spLocks noGrp="1"/>
          </p:cNvSpPr>
          <p:nvPr>
            <p:ph type="sldNum" sz="quarter" idx="12"/>
          </p:nvPr>
        </p:nvSpPr>
        <p:spPr/>
        <p:txBody>
          <a:bodyPr/>
          <a:lstStyle/>
          <a:p>
            <a:fld id="{A6EA515B-EB3D-473C-ADE9-FD8348C61D57}" type="slidenum">
              <a:rPr lang="en-US" smtClean="0"/>
              <a:t>9</a:t>
            </a:fld>
            <a:endParaRPr lang="en-US"/>
          </a:p>
        </p:txBody>
      </p:sp>
    </p:spTree>
    <p:extLst>
      <p:ext uri="{BB962C8B-B14F-4D97-AF65-F5344CB8AC3E}">
        <p14:creationId xmlns:p14="http://schemas.microsoft.com/office/powerpoint/2010/main" val="343177304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90373</TotalTime>
  <Words>3395</Words>
  <Application>Microsoft Office PowerPoint</Application>
  <PresentationFormat>Widescreen</PresentationFormat>
  <Paragraphs>462</Paragraphs>
  <Slides>38</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Courier New</vt:lpstr>
      <vt:lpstr>Slack-Lato</vt:lpstr>
      <vt:lpstr>Trebuchet MS</vt:lpstr>
      <vt:lpstr>Wingdings 3</vt:lpstr>
      <vt:lpstr>Facet</vt:lpstr>
      <vt:lpstr>NeuroDOT</vt:lpstr>
      <vt:lpstr>PowerPoint Presentation</vt:lpstr>
      <vt:lpstr>PowerPoint Presentation</vt:lpstr>
      <vt:lpstr>Diffuse Optical Tomography</vt:lpstr>
      <vt:lpstr>Light Modeling Tutorials in NeuroDOT</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Hummingbird Tutorial 1</vt:lpstr>
      <vt:lpstr>Hummingbird Tutorial 2</vt:lpstr>
      <vt:lpstr>Hummingbird Tutorial 3</vt:lpstr>
      <vt:lpstr>Hummingbird Tutorial 4</vt:lpstr>
      <vt:lpstr>Hummingbird Tutorial 5</vt:lpstr>
      <vt:lpstr>Hummingbird Tutorial 6</vt:lpstr>
      <vt:lpstr>Hummingbird Tutorial 8</vt:lpstr>
      <vt:lpstr>Hummingbird Tutorial 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That’s It (For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Emma Speh</cp:lastModifiedBy>
  <cp:revision>2034</cp:revision>
  <dcterms:created xsi:type="dcterms:W3CDTF">2016-10-13T23:27:35Z</dcterms:created>
  <dcterms:modified xsi:type="dcterms:W3CDTF">2024-03-06T15:45:35Z</dcterms:modified>
</cp:coreProperties>
</file>